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8" r:id="rId5"/>
    <p:sldId id="945" r:id="rId6"/>
    <p:sldId id="355" r:id="rId7"/>
    <p:sldId id="948" r:id="rId8"/>
    <p:sldId id="952" r:id="rId9"/>
    <p:sldId id="949" r:id="rId10"/>
    <p:sldId id="968" r:id="rId11"/>
    <p:sldId id="953" r:id="rId12"/>
    <p:sldId id="954" r:id="rId13"/>
    <p:sldId id="967" r:id="rId14"/>
    <p:sldId id="963" r:id="rId15"/>
    <p:sldId id="965" r:id="rId16"/>
    <p:sldId id="969" r:id="rId17"/>
    <p:sldId id="966" r:id="rId18"/>
    <p:sldId id="964" r:id="rId19"/>
    <p:sldId id="958" r:id="rId20"/>
    <p:sldId id="960" r:id="rId21"/>
    <p:sldId id="257" r:id="rId22"/>
    <p:sldId id="970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6"/>
    <a:srgbClr val="E05929"/>
    <a:srgbClr val="0085CA"/>
    <a:srgbClr val="FFC845"/>
    <a:srgbClr val="03173E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0D9A1-9058-324F-8AC5-4EA682790383}" v="4" dt="2025-02-18T15:23:05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1" autoAdjust="0"/>
    <p:restoredTop sz="70627"/>
  </p:normalViewPr>
  <p:slideViewPr>
    <p:cSldViewPr snapToGrid="0">
      <p:cViewPr varScale="1">
        <p:scale>
          <a:sx n="111" d="100"/>
          <a:sy n="111" d="100"/>
        </p:scale>
        <p:origin x="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2CCAF-7DA2-0545-938D-A0A3788AAC73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B6EE5-FF51-AB45-AB47-0CEEB4489E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5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C68C8-794D-1A42-B464-E3639369B2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9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B6EE5-FF51-AB45-AB47-0CEEB4489E0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9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B6EE5-FF51-AB45-AB47-0CEEB4489E0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1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B6EE5-FF51-AB45-AB47-0CEEB4489E0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46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F266A-8F1D-150C-CFA2-402363319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395E7-5E9C-ABDF-9716-0CB51B352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1D69E9-2796-A361-4C55-32C459080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50ECE-8E9E-B209-7480-A6B81F23F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B6EE5-FF51-AB45-AB47-0CEEB4489E0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0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B6EE5-FF51-AB45-AB47-0CEEB4489E0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03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B6EE5-FF51-AB45-AB47-0CEEB4489E0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32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B6EE5-FF51-AB45-AB47-0CEEB4489E0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8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B6EE5-FF51-AB45-AB47-0CEEB4489E0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08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92BAD-CB13-4FF1-AFE6-E717FA540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74CB1-5FB5-4683-8421-435365C96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FE63-EF9E-4A2B-82F0-DBDDD3BC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8D6F0-6A39-46E1-A479-9F2C2675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7C527-9E82-450E-BE3F-72B774A50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9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6CE4-F458-44BD-95AC-1A0C1F0B3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54C19-F4DC-487D-869C-6659959E9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D771C-2DED-4047-8294-FFE170877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C0ACB-FF93-4533-99A2-4FE80BE0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912A2-2238-4A3B-A8AA-F91E5C53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1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BC3CDB-B4E2-4933-AEA5-1729A0789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13AA1-A6B9-4D9C-A365-E7B74A738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86314-4012-4D0C-BA24-5D3AB2EF6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8B5C-9844-4829-B546-B2777648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B2C04-C6F0-41F2-9575-99B2A799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55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id Orange">
    <p:bg>
      <p:bgPr>
        <a:solidFill>
          <a:srgbClr val="E05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ooter Placeholder 3"/>
          <p:cNvSpPr txBox="1"/>
          <p:nvPr/>
        </p:nvSpPr>
        <p:spPr>
          <a:xfrm>
            <a:off x="7053155" y="6243004"/>
            <a:ext cx="3131681" cy="29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0581" indent="-10581" algn="l" defTabSz="457109">
              <a:lnSpc>
                <a:spcPct val="110000"/>
              </a:lnSpc>
              <a:defRPr sz="1800">
                <a:solidFill>
                  <a:srgbClr val="898B8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CONFIDENTIAL – Contains proprietary information.</a:t>
            </a:r>
            <a:endParaRPr sz="800" dirty="0">
              <a:solidFill>
                <a:srgbClr val="888990"/>
              </a:solidFill>
            </a:endParaRPr>
          </a:p>
          <a:p>
            <a:pPr marL="10581" indent="-10581" algn="l" defTabSz="457109">
              <a:lnSpc>
                <a:spcPct val="110000"/>
              </a:lnSpc>
              <a:defRPr sz="1800">
                <a:solidFill>
                  <a:srgbClr val="898B8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Not intended for external distribution.</a:t>
            </a:r>
          </a:p>
        </p:txBody>
      </p:sp>
      <p:pic>
        <p:nvPicPr>
          <p:cNvPr id="16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907" y="6004849"/>
            <a:ext cx="1381640" cy="587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627296" y="3429001"/>
            <a:ext cx="10158560" cy="1312388"/>
          </a:xfrm>
          <a:prstGeom prst="rect">
            <a:avLst/>
          </a:prstGeom>
        </p:spPr>
        <p:txBody>
          <a:bodyPr lIns="0" tIns="0" rIns="0" bIns="0" anchor="b"/>
          <a:lstStyle>
            <a:lvl1pPr defTabSz="609448">
              <a:lnSpc>
                <a:spcPct val="100000"/>
              </a:lnSpc>
              <a:defRPr sz="5799" spc="-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Rectangle 4"/>
          <p:cNvSpPr/>
          <p:nvPr/>
        </p:nvSpPr>
        <p:spPr>
          <a:xfrm>
            <a:off x="1" y="5711843"/>
            <a:ext cx="12192000" cy="11461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45708" bIns="45708" anchor="ctr"/>
          <a:lstStyle/>
          <a:p>
            <a:pPr defTabSz="457109">
              <a:defRPr sz="4800">
                <a:solidFill>
                  <a:srgbClr val="03173E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 dirty="0"/>
          </a:p>
        </p:txBody>
      </p:sp>
      <p:sp>
        <p:nvSpPr>
          <p:cNvPr id="163" name="Footer Placeholder 3"/>
          <p:cNvSpPr txBox="1"/>
          <p:nvPr/>
        </p:nvSpPr>
        <p:spPr>
          <a:xfrm>
            <a:off x="7053155" y="6243004"/>
            <a:ext cx="3131681" cy="29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0581" indent="-10581" algn="l" defTabSz="457109">
              <a:lnSpc>
                <a:spcPct val="110000"/>
              </a:lnSpc>
              <a:defRPr sz="1800">
                <a:solidFill>
                  <a:srgbClr val="8C8D8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CONFIDENTIAL – Contains proprietary information.</a:t>
            </a:r>
            <a:endParaRPr sz="800" dirty="0">
              <a:solidFill>
                <a:srgbClr val="888990"/>
              </a:solidFill>
            </a:endParaRPr>
          </a:p>
          <a:p>
            <a:pPr marL="10581" indent="-10581" algn="l" defTabSz="457109">
              <a:lnSpc>
                <a:spcPct val="110000"/>
              </a:lnSpc>
              <a:defRPr sz="1800">
                <a:solidFill>
                  <a:srgbClr val="8C8D8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Not intended for external distribution.</a:t>
            </a:r>
          </a:p>
        </p:txBody>
      </p:sp>
      <p:pic>
        <p:nvPicPr>
          <p:cNvPr id="164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907" y="6004849"/>
            <a:ext cx="1381640" cy="587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8652" y="5838329"/>
            <a:ext cx="5906554" cy="90986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609448">
              <a:lnSpc>
                <a:spcPct val="110000"/>
              </a:lnSpc>
              <a:spcBef>
                <a:spcPts val="800"/>
              </a:spcBef>
              <a:buSzTx/>
              <a:buNone/>
              <a:defRPr sz="16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724" defTabSz="609448">
              <a:lnSpc>
                <a:spcPct val="110000"/>
              </a:lnSpc>
              <a:spcBef>
                <a:spcPts val="800"/>
              </a:spcBef>
              <a:buSzTx/>
              <a:buNone/>
              <a:defRPr sz="16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09448" defTabSz="609448">
              <a:lnSpc>
                <a:spcPct val="110000"/>
              </a:lnSpc>
              <a:spcBef>
                <a:spcPts val="800"/>
              </a:spcBef>
              <a:buSzTx/>
              <a:buNone/>
              <a:defRPr sz="16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14171" defTabSz="609448">
              <a:lnSpc>
                <a:spcPct val="110000"/>
              </a:lnSpc>
              <a:spcBef>
                <a:spcPts val="800"/>
              </a:spcBef>
              <a:buSzTx/>
              <a:buNone/>
              <a:defRPr sz="16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18895" defTabSz="609448">
              <a:lnSpc>
                <a:spcPct val="110000"/>
              </a:lnSpc>
              <a:spcBef>
                <a:spcPts val="800"/>
              </a:spcBef>
              <a:buSzTx/>
              <a:buNone/>
              <a:defRPr sz="16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627296" y="4922338"/>
            <a:ext cx="4548717" cy="683710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609448">
              <a:lnSpc>
                <a:spcPct val="110000"/>
              </a:lnSpc>
              <a:spcBef>
                <a:spcPts val="800"/>
              </a:spcBef>
              <a:buSz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Enter Department Name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1" y="6172201"/>
            <a:ext cx="2844800" cy="3683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457109">
              <a:defRPr sz="1200">
                <a:solidFill>
                  <a:srgbClr val="03173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55272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Photos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BB582D1-E07B-AC48-9D1F-97CC0FDC59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90942" y="4296245"/>
            <a:ext cx="2438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2E4251F-09AA-6242-9ABB-8120E647A2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90942" y="4524847"/>
            <a:ext cx="2438400" cy="27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67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EF9D98-5F0E-B24A-8BAC-0B2D5CF1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7"/>
            <a:ext cx="10972801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373AF00-B671-0E4D-8346-9C4A14350A5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866472" y="4296245"/>
            <a:ext cx="2438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71C76E3-3560-6C42-8BE5-ED184A5E97A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866472" y="4524847"/>
            <a:ext cx="2438400" cy="27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67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7468871-96FE-EC43-8F72-14C7606C348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542001" y="4296245"/>
            <a:ext cx="2438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8B6A8A-A03E-B940-9646-5B6CDC7DC67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542001" y="4524847"/>
            <a:ext cx="2438400" cy="27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67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CF9A1BDE-8764-8D49-BD44-EECCA2BB985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556703" y="2386544"/>
            <a:ext cx="1706879" cy="1706880"/>
          </a:xfrm>
          <a:prstGeom prst="ellipse">
            <a:avLst/>
          </a:prstGeom>
          <a:noFill/>
        </p:spPr>
        <p:txBody>
          <a:bodyPr wrap="square" lIns="0" rIns="0" anchor="ctr">
            <a:noAutofit/>
          </a:bodyPr>
          <a:lstStyle>
            <a:lvl1pPr marL="0" indent="0" algn="ctr">
              <a:buNone/>
              <a:defRPr sz="1400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9AB962E8-9675-CD46-8499-42D43F01F00F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250727" y="2386544"/>
            <a:ext cx="1706879" cy="1706880"/>
          </a:xfrm>
          <a:prstGeom prst="ellipse">
            <a:avLst/>
          </a:prstGeom>
          <a:noFill/>
        </p:spPr>
        <p:txBody>
          <a:bodyPr wrap="square" lIns="0" rIns="0" anchor="ctr">
            <a:noAutofit/>
          </a:bodyPr>
          <a:lstStyle>
            <a:lvl1pPr marL="0" indent="0" algn="ctr">
              <a:buNone/>
              <a:defRPr sz="1400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89B734A4-DAA3-F242-862F-BEF31B0E56F0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8907762" y="2386544"/>
            <a:ext cx="1706879" cy="1706880"/>
          </a:xfrm>
          <a:prstGeom prst="ellipse">
            <a:avLst/>
          </a:prstGeom>
          <a:noFill/>
        </p:spPr>
        <p:txBody>
          <a:bodyPr wrap="square" lIns="0" rIns="0" anchor="ctr">
            <a:noAutofit/>
          </a:bodyPr>
          <a:lstStyle>
            <a:lvl1pPr marL="0" indent="0" algn="ctr">
              <a:buNone/>
              <a:defRPr sz="1400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750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4992">
          <p15:clr>
            <a:srgbClr val="FBAE40"/>
          </p15:clr>
        </p15:guide>
        <p15:guide id="2" pos="2664">
          <p15:clr>
            <a:srgbClr val="FBAE40"/>
          </p15:clr>
        </p15:guide>
        <p15:guide id="4" orient="horz" pos="14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45AB-2DDD-4E84-B156-394A27E7E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A36DD-AA60-4D11-BD0F-A834DEDC4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139A2-3D0A-4956-8CFD-4D19EBC3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A97A5-DE4D-49B1-9845-D2C0E8FA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588A3-E208-4726-8C8C-D9BCC2E5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F4DB-7454-4D3D-96A4-F4EEAA4A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58C98-681C-4A4B-B76F-8C838A31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650B7-3C23-4772-9802-0958FBB63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B12BB-F662-452C-9AA4-DE812303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3C91D-39DE-44C8-9981-1CB14C42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7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33E0-8A6E-4B65-B619-546BCBDE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C8235-42E5-4FE1-A46D-EF6B00589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7A509-2FF2-4BF3-96E6-7C8FB1C39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E4800-E42D-4986-9A69-3481D858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206C5-492E-402E-8256-E3387632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A8B13-D835-43F0-9A8E-E38830481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4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866D-66D3-4311-A392-48B577119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87ED7-CEAB-4D98-91A8-FBEEFA568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77841-9B3E-4F4A-8B7D-7CE4ED5BA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E800B1-9C4F-41FB-A471-CAF050FF9E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C7425-37F3-4458-986C-40293FF3B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D77AA3-6CB7-4A6B-8294-96835A5D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1A9536-D15B-4AAF-B9A3-539398E1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B93960-9FD5-4AB4-8193-8E7517E8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26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735F-091D-4A1D-A73F-A944FF2A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3D8BCB-AD1D-4B07-8F82-F9F548F93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48502-8268-4AF9-BF4D-A19EDC84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09E00-4DE9-4FEB-B741-87D2E239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2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FD2F1-36EB-4091-B25E-E06E0512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1AD373-5ADE-4F2C-A66C-90F74F0B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104FE-998F-42B5-9FF3-2D99CEFF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22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3BE36-858B-479D-A030-1BC79090C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ADAE-2A2A-4B41-BA74-8862950FB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F71EB-AE13-475D-84CA-82B0059FF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E8886-7CE2-4223-A4B9-C4714FD6D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497EA-629E-4C16-B226-11BB14A0F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D1461-D1FA-4694-8792-55D22938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A0E2-331A-4F2E-851B-561F69871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06C6-5D6F-4D35-8E3D-5D615C2101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B7176-533E-494A-956D-C57F571BE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2C879-3D7D-4D47-97CE-D86D800CD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08347-7949-4C6F-87CB-5975D8EBD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35FB5-D90C-4B1D-974A-43DBD4DD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13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DFC6E7-AC22-4B40-9787-ECD478B1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C0AD0-B8EC-4342-AF1A-6FF874AD0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44EE8-EB2A-4B0F-9B1C-7EC5FC813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47C23-D6F4-43AB-8BAB-0356C41413BA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70B5D-A716-408F-9C3D-33473B79C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07A2D-C5D8-4903-B4E4-5DF2F3D1F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42560-1494-4DEC-8B06-9DB3D100C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0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nior Team Update">
            <a:extLst>
              <a:ext uri="{FF2B5EF4-FFF2-40B4-BE49-F238E27FC236}">
                <a16:creationId xmlns:a16="http://schemas.microsoft.com/office/drawing/2014/main" id="{8C29E875-CAEB-4D8A-8255-7EAC97EA6102}"/>
              </a:ext>
            </a:extLst>
          </p:cNvPr>
          <p:cNvSpPr/>
          <p:nvPr/>
        </p:nvSpPr>
        <p:spPr>
          <a:xfrm>
            <a:off x="0" y="4951100"/>
            <a:ext cx="12192000" cy="50657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09" tIns="35709" rIns="35709" bIns="35709" anchor="ctr"/>
          <a:lstStyle/>
          <a:p>
            <a:pPr defTabSz="228554">
              <a:defRPr sz="10000" cap="small" spc="600">
                <a:solidFill>
                  <a:srgbClr val="FCFFFC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endParaRPr sz="4999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188" name="Senior Team Update"/>
          <p:cNvSpPr/>
          <p:nvPr/>
        </p:nvSpPr>
        <p:spPr>
          <a:xfrm>
            <a:off x="1915885" y="2407246"/>
            <a:ext cx="10276115" cy="1122031"/>
          </a:xfrm>
          <a:prstGeom prst="rect">
            <a:avLst/>
          </a:prstGeom>
          <a:solidFill>
            <a:srgbClr val="0A233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09" tIns="35709" rIns="35709" bIns="35709" anchor="ctr"/>
          <a:lstStyle/>
          <a:p>
            <a:pPr defTabSz="228554">
              <a:defRPr sz="10000" cap="small" spc="600">
                <a:solidFill>
                  <a:srgbClr val="FCFFFC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4999" dirty="0">
                <a:latin typeface="Century Gothic" panose="020B0502020202020204" pitchFamily="34" charset="0"/>
                <a:ea typeface="Avenir Heavy"/>
                <a:cs typeface="Avenir Heavy"/>
                <a:sym typeface="Avenir Heavy"/>
              </a:rPr>
              <a:t>      Hurricane Beryl- </a:t>
            </a:r>
            <a:r>
              <a:rPr lang="en-US" sz="2000" dirty="0">
                <a:latin typeface="Century Gothic" panose="020B0502020202020204" pitchFamily="34" charset="0"/>
                <a:ea typeface="Avenir Heavy"/>
                <a:cs typeface="Avenir Heavy"/>
                <a:sym typeface="Avenir Heavy"/>
              </a:rPr>
              <a:t>					</a:t>
            </a:r>
          </a:p>
          <a:p>
            <a:pPr defTabSz="228554">
              <a:defRPr sz="10000" cap="small" spc="600">
                <a:solidFill>
                  <a:srgbClr val="FCFFFC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2000" dirty="0">
                <a:latin typeface="Century Gothic" panose="020B0502020202020204" pitchFamily="34" charset="0"/>
                <a:ea typeface="Avenir Heavy"/>
                <a:cs typeface="Avenir Heavy"/>
                <a:sym typeface="Avenir Heavy"/>
              </a:rPr>
              <a:t>						</a:t>
            </a:r>
            <a:r>
              <a:rPr lang="en-US" sz="2400" dirty="0">
                <a:latin typeface="Century Gothic" panose="020B0502020202020204" pitchFamily="34" charset="0"/>
                <a:ea typeface="Avenir Heavy"/>
                <a:cs typeface="Avenir Heavy"/>
                <a:sym typeface="Avenir Heavy"/>
              </a:rPr>
              <a:t>CAT 5 Problems from a Cat 1 Storm</a:t>
            </a:r>
          </a:p>
        </p:txBody>
      </p:sp>
      <p:sp>
        <p:nvSpPr>
          <p:cNvPr id="189" name="Rectangle"/>
          <p:cNvSpPr/>
          <p:nvPr/>
        </p:nvSpPr>
        <p:spPr>
          <a:xfrm>
            <a:off x="9853457" y="5806799"/>
            <a:ext cx="2203660" cy="9547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393" tIns="25393" rIns="25393" bIns="25393" anchor="ctr"/>
          <a:lstStyle/>
          <a:p>
            <a:pPr defTabSz="412667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201" y="5965611"/>
            <a:ext cx="2312172" cy="63713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65301642-6E2C-4211-AD2C-06F496005DD1}"/>
              </a:ext>
            </a:extLst>
          </p:cNvPr>
          <p:cNvSpPr txBox="1">
            <a:spLocks/>
          </p:cNvSpPr>
          <p:nvPr/>
        </p:nvSpPr>
        <p:spPr>
          <a:xfrm>
            <a:off x="138377" y="5003689"/>
            <a:ext cx="7269419" cy="471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2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entury Gothic" panose="020B0502020202020204" pitchFamily="34" charset="0"/>
              </a:rPr>
              <a:t>Erin Erb, Vice President of Quality, Patient Safety and Emergency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A3FFA-0163-A2C7-DACE-18887DDED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8027" y="1578342"/>
            <a:ext cx="2779838" cy="2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1184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CF74D-7090-22A6-98A2-6D0483AC1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D19F0-AA7C-20FA-12B8-3B10DF96A3E4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B2EAD2-F298-69A8-EE01-8AD3275536CF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 we would do differently #1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D55F90-A60D-78CC-983A-783CB892A7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90941" y="3865464"/>
            <a:ext cx="2438400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Have a policy…and a dollar amount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Thoughtful Messaging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Know the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12-hour Increments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KNOW Your Policy Deets!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FD3A02-BDFE-F440-E684-D8D47F55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2" y="755271"/>
            <a:ext cx="10972801" cy="108243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 and B Team Staffing Lockdown Triggers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2293E0-EC47-8F09-6A89-F84ECB42CCE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628017" y="3864984"/>
            <a:ext cx="3120571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Race against your neighbors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Market Hospitals?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Consistent Across the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942D3DC-1278-391C-E9F3-D92048E0D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562659" y="3864984"/>
            <a:ext cx="2438400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Triggers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Storm Category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Storm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Expected Wind Impact?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5C5DF9D-F27A-8A74-67C1-FCF224475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909" y="1496535"/>
            <a:ext cx="1932465" cy="1932465"/>
          </a:xfrm>
          <a:prstGeom prst="rect">
            <a:avLst/>
          </a:prstGeom>
        </p:spPr>
      </p:pic>
      <p:pic>
        <p:nvPicPr>
          <p:cNvPr id="17" name="Picture 16" descr="A picture containing toy, food, plate&#10;&#10;Description automatically generated">
            <a:extLst>
              <a:ext uri="{FF2B5EF4-FFF2-40B4-BE49-F238E27FC236}">
                <a16:creationId xmlns:a16="http://schemas.microsoft.com/office/drawing/2014/main" id="{6FAB6E8F-8996-90B7-EB7F-62AC90181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312" y="1152000"/>
            <a:ext cx="2488237" cy="2488237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EEC41C-0CA2-0EEE-A718-660F79FAD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421" y="1600474"/>
            <a:ext cx="2065762" cy="20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73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B2797-A645-892E-2DBE-D16829D20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067C0E-748E-EC62-E68E-2291FE68E489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0383D4-D5E9-4A3E-B733-995A8263D9A9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 we would do differently #2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46FA56-06F1-958A-E391-62864721634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113385" y="3672131"/>
            <a:ext cx="2629917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Establish Triggers for In-Person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Distance from Impact (within 60 miles of the storm)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Set Timeframe to Decide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AFBB8B-F1C9-9FA8-8FF7-F5F9C464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2" y="755271"/>
            <a:ext cx="10972801" cy="108243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Incident Command Virtual Vs In-Person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37FA8A2-4CD4-14DF-AEF7-499A60337B1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239301" y="3672131"/>
            <a:ext cx="3212637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Incident Command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Elevation?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Generator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Sleep/Shower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A/V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Phone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2945F23-BF48-E562-95E9-08942C980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216" y="1071912"/>
            <a:ext cx="2629917" cy="262991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2E6DA9F-CFBD-C8ED-21D6-63A1AE6B6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680" y="1233731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13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E3380-C306-74FD-8402-36B0F4103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3B77D4-5E75-C3AC-102D-6201FC18ABB9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B140EF-4A1F-56AF-E185-EDD852B63D4A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 we would do differently #3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FD478A-1315-508C-387F-758B109965A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6917" y="3698681"/>
            <a:ext cx="2438400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The community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CHF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COPD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ESRD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Hungry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Displaced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A84D18-9D5F-6B83-FFF5-7BBB709EE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2" y="755271"/>
            <a:ext cx="10972801" cy="108243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Patient Surge Safety Assessment Continued...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52C102-5B8E-E69D-B018-5B74CDB363F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291053" y="3715126"/>
            <a:ext cx="2791112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The Place with the Light On!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The Emergency Room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The Lobby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The Free-Standing 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The Waiting Rooms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D5E1450-FC43-4B4D-9FB4-293251E3F55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295258" y="3698681"/>
            <a:ext cx="2438400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Services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Electricity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Water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Heat or A/C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Dialysis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Oxygen Bar!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C92D9-8F89-D951-449C-AA8C75A8A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603" y="958799"/>
            <a:ext cx="3044682" cy="3044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EC30B-0A79-5D3B-4F15-6DE7F1232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844" y="1283293"/>
            <a:ext cx="2415388" cy="2415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5DC524-D63D-EA8C-03B3-2F39D5173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84" y="1296490"/>
            <a:ext cx="2402191" cy="240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58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F5F10-17D2-5061-7E53-5F11C40E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C671D6-0DEF-219B-22B3-56200E352090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3BCCAD-DD8C-FC73-90E8-A55CA72E82FA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 we would do differently #3.5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CBB60-0375-88E9-842C-6B983E32084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75105" y="3796987"/>
            <a:ext cx="3514191" cy="359631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D</a:t>
            </a:r>
            <a:r>
              <a:rPr lang="en-US" sz="2000" b="1" dirty="0">
                <a:latin typeface="Century Gothic" panose="020B0502020202020204" pitchFamily="34" charset="0"/>
              </a:rPr>
              <a:t>isaster Protocol/Risk Level</a:t>
            </a:r>
            <a:endParaRPr lang="en-US" sz="1800" b="1" dirty="0"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ER Holds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ER Census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Hospital Type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Procedural Volume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Dialysis Patient Volume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Nearby Facility Status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Establish a ‘score’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4BC6E2-F963-777A-AFB4-FB856432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2" y="755271"/>
            <a:ext cx="10972801" cy="108243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Patient Surge Safety Assessment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777F1D-7349-867D-6189-5DC4FDCF3C3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810635" y="3767874"/>
            <a:ext cx="2863380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Risk Level Responses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Stop Elective Procedures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Utilize OP staff in the IP/ER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Transfer Closure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Alternate Sites of Care</a:t>
            </a: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800569-5E6C-41F0-4286-51EA5DAB438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716692" y="3767858"/>
            <a:ext cx="2438400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Dialysis Protocol and Patient Tracking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Manual Counting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Heat or A/C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Dialysis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E1B20E-6926-1E3D-C6BE-C25C062B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63" y="1481858"/>
            <a:ext cx="2438400" cy="24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76F0F-47ED-B04F-2B72-28A6D7474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948" y="1211810"/>
            <a:ext cx="2699889" cy="26998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0C1A88-33AD-8B99-9E69-44F839D85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380" y="1210805"/>
            <a:ext cx="2699889" cy="290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79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A2C7F-DD71-BF10-DD78-B5D81EB91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9CCAEE-74AD-1775-EC8D-A3BB962B5590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3B144D-CD21-C5E8-33A3-76BFF9B1D0C1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 we would do differently #4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D8E7D1-4854-66F0-9840-05D3C6A708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826080" y="4132890"/>
            <a:ext cx="2438400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Early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Community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Health System Coordination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B93180-0CF5-074D-B253-BE765F44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2" y="755271"/>
            <a:ext cx="10972801" cy="108243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Dialysis Surge and Response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ED614B-E53C-F8ED-95D6-B9E3A791C65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679972" y="4143845"/>
            <a:ext cx="2438400" cy="304800"/>
          </a:xfrm>
        </p:spPr>
        <p:txBody>
          <a:bodyPr/>
          <a:lstStyle/>
          <a:p>
            <a:r>
              <a:rPr lang="en-US" sz="2000" b="1" dirty="0">
                <a:latin typeface="Century Gothic" panose="020B0502020202020204" pitchFamily="34" charset="0"/>
              </a:rPr>
              <a:t>Disaster 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*NOT* Normal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Evidence Based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Decision based on Data</a:t>
            </a: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2B9BABC4-2C62-78A5-BF2D-BF98AF891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1319386"/>
            <a:ext cx="2732493" cy="273249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A46DB93-6A9A-A0EF-26D3-98B8AB3F2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896" y="1547135"/>
            <a:ext cx="2622900" cy="26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49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69ADA-9A4E-DA32-28BC-150E33506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993400-59D1-53F1-8AC9-55EAB14C26BA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9217F-386F-6A91-EC0A-2D7DB3924DB8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 we would do differently #5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70F2FC-9432-6D2D-D6B5-E9F300A947B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337571" y="3745077"/>
            <a:ext cx="2438400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EMS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Utilize FSERs to Manage Surge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62C01B-C0C0-4D88-7EE2-793519E8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2" y="755271"/>
            <a:ext cx="10972801" cy="108243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Free Standing Emergency Room Utilization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F10032-E1AF-AC95-2D81-6D9F07BA0FB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016592" y="3818390"/>
            <a:ext cx="3238578" cy="304800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FSER Physical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De Novo Vs. Acquired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8E816-CDE0-CEFB-F045-6BBEFBE5E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571" y="1379990"/>
            <a:ext cx="2438400" cy="243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AD4B4A-9252-19D3-5606-AD0881C22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592" y="129649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54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A8576-7C8E-A94F-8D2D-F485ECB98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FED631-DC32-4111-0CE8-D171ACA9BDDB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50FBC6-9352-D2B1-04AC-80E61DB3385F}"/>
              </a:ext>
            </a:extLst>
          </p:cNvPr>
          <p:cNvSpPr/>
          <p:nvPr/>
        </p:nvSpPr>
        <p:spPr>
          <a:xfrm>
            <a:off x="3305175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 we did well!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09B2A0-1095-4252-19CB-A51BD04F6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42" y="552450"/>
            <a:ext cx="10809515" cy="59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7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63F4B-363D-5E8B-8FB3-F860AA470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0628B-BC8D-0165-56C4-6E194AC6CE91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BD707F-B33F-E407-7D46-C1D14040C1A0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 we did well!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0F2C37-11B4-0136-ECDD-BA8D1B918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64" y="594360"/>
            <a:ext cx="10660271" cy="601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05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>
            <a:extLst>
              <a:ext uri="{FF2B5EF4-FFF2-40B4-BE49-F238E27FC236}">
                <a16:creationId xmlns:a16="http://schemas.microsoft.com/office/drawing/2014/main" id="{E76A8247-E18D-40DB-94E4-217FA9AE397D}"/>
              </a:ext>
            </a:extLst>
          </p:cNvPr>
          <p:cNvSpPr txBox="1"/>
          <p:nvPr/>
        </p:nvSpPr>
        <p:spPr>
          <a:xfrm>
            <a:off x="582304" y="279677"/>
            <a:ext cx="1580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" b="1" i="1" dirty="0">
                <a:solidFill>
                  <a:srgbClr val="0317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Function usually fulfilled by Corporate or Division</a:t>
            </a:r>
          </a:p>
        </p:txBody>
      </p:sp>
      <p:sp>
        <p:nvSpPr>
          <p:cNvPr id="87" name="Star: 5 Points 86">
            <a:extLst>
              <a:ext uri="{FF2B5EF4-FFF2-40B4-BE49-F238E27FC236}">
                <a16:creationId xmlns:a16="http://schemas.microsoft.com/office/drawing/2014/main" id="{66D7D7A5-F1A7-44AC-B2DB-6FA87BC3A3BA}"/>
              </a:ext>
            </a:extLst>
          </p:cNvPr>
          <p:cNvSpPr/>
          <p:nvPr/>
        </p:nvSpPr>
        <p:spPr>
          <a:xfrm>
            <a:off x="354420" y="339569"/>
            <a:ext cx="248642" cy="242532"/>
          </a:xfrm>
          <a:prstGeom prst="star5">
            <a:avLst/>
          </a:prstGeom>
          <a:solidFill>
            <a:srgbClr val="FFC845"/>
          </a:solidFill>
          <a:ln w="15875" cap="flat" cmpd="sng" algn="ctr">
            <a:solidFill>
              <a:srgbClr val="0317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00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7B373F3-86B2-418F-B787-50F0011E2374}"/>
              </a:ext>
            </a:extLst>
          </p:cNvPr>
          <p:cNvSpPr/>
          <p:nvPr/>
        </p:nvSpPr>
        <p:spPr>
          <a:xfrm>
            <a:off x="4438474" y="137809"/>
            <a:ext cx="3337087" cy="465339"/>
          </a:xfrm>
          <a:prstGeom prst="roundRect">
            <a:avLst/>
          </a:prstGeom>
          <a:solidFill>
            <a:srgbClr val="03173E"/>
          </a:solidFill>
          <a:ln w="25400" cap="flat" cmpd="sng" algn="ctr">
            <a:solidFill>
              <a:srgbClr val="03173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059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Incident Commander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Facility President, Selected Facility Senior Leader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A3C6878-6C19-46A4-B54F-78BEFB1D5E7C}"/>
              </a:ext>
            </a:extLst>
          </p:cNvPr>
          <p:cNvSpPr/>
          <p:nvPr/>
        </p:nvSpPr>
        <p:spPr>
          <a:xfrm>
            <a:off x="4642076" y="691329"/>
            <a:ext cx="2907848" cy="522547"/>
          </a:xfrm>
          <a:prstGeom prst="roundRect">
            <a:avLst/>
          </a:prstGeom>
          <a:solidFill>
            <a:srgbClr val="03173E"/>
          </a:solidFill>
          <a:ln w="25400" cap="flat" cmpd="sng" algn="ctr">
            <a:solidFill>
              <a:srgbClr val="03173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E059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Incident Manager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E67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(if necessary)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Facility EM Leader, Selected Facility Senior Leader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7AA88B59-956F-4809-B7E1-DF8A0CCF710B}"/>
              </a:ext>
            </a:extLst>
          </p:cNvPr>
          <p:cNvSpPr/>
          <p:nvPr/>
        </p:nvSpPr>
        <p:spPr>
          <a:xfrm>
            <a:off x="8855877" y="345800"/>
            <a:ext cx="1370031" cy="637275"/>
          </a:xfrm>
          <a:prstGeom prst="roundRect">
            <a:avLst/>
          </a:prstGeom>
          <a:solidFill>
            <a:srgbClr val="D9D9D6"/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3173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EPEO Division Liaison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E67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DBD22BF-D7E5-4687-B3CF-DAD410E57866}"/>
              </a:ext>
            </a:extLst>
          </p:cNvPr>
          <p:cNvCxnSpPr>
            <a:cxnSpLocks/>
            <a:stCxn id="88" idx="3"/>
          </p:cNvCxnSpPr>
          <p:nvPr/>
        </p:nvCxnSpPr>
        <p:spPr>
          <a:xfrm>
            <a:off x="7775561" y="370479"/>
            <a:ext cx="971567" cy="90356"/>
          </a:xfrm>
          <a:prstGeom prst="straightConnector1">
            <a:avLst/>
          </a:prstGeom>
          <a:noFill/>
          <a:ln w="15875" cap="flat" cmpd="sng" algn="ctr">
            <a:solidFill>
              <a:srgbClr val="03173E">
                <a:lumMod val="75000"/>
              </a:srgbClr>
            </a:solidFill>
            <a:prstDash val="dash"/>
            <a:tailEnd type="triangle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B17D8C4-BF67-424E-A45E-B5B4790934C8}"/>
              </a:ext>
            </a:extLst>
          </p:cNvPr>
          <p:cNvCxnSpPr>
            <a:cxnSpLocks/>
            <a:stCxn id="89" idx="3"/>
          </p:cNvCxnSpPr>
          <p:nvPr/>
        </p:nvCxnSpPr>
        <p:spPr>
          <a:xfrm flipV="1">
            <a:off x="7549924" y="836439"/>
            <a:ext cx="1209376" cy="116164"/>
          </a:xfrm>
          <a:prstGeom prst="straightConnector1">
            <a:avLst/>
          </a:prstGeom>
          <a:noFill/>
          <a:ln w="15875" cap="flat" cmpd="sng" algn="ctr">
            <a:solidFill>
              <a:srgbClr val="03173E">
                <a:lumMod val="75000"/>
              </a:srgbClr>
            </a:solidFill>
            <a:prstDash val="dash"/>
            <a:tailEnd type="triangle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3452393-551C-4245-86AC-36A31DFF2118}"/>
              </a:ext>
            </a:extLst>
          </p:cNvPr>
          <p:cNvCxnSpPr/>
          <p:nvPr/>
        </p:nvCxnSpPr>
        <p:spPr>
          <a:xfrm>
            <a:off x="6292654" y="1823909"/>
            <a:ext cx="0" cy="210134"/>
          </a:xfrm>
          <a:prstGeom prst="line">
            <a:avLst/>
          </a:prstGeom>
          <a:noFill/>
          <a:ln w="25400" cap="flat" cmpd="sng" algn="ctr">
            <a:solidFill>
              <a:srgbClr val="03173E">
                <a:lumMod val="75000"/>
              </a:srgbClr>
            </a:solidFill>
            <a:prstDash val="soli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C66A254-752F-4BE6-83E1-873E1F25C40C}"/>
              </a:ext>
            </a:extLst>
          </p:cNvPr>
          <p:cNvCxnSpPr/>
          <p:nvPr/>
        </p:nvCxnSpPr>
        <p:spPr>
          <a:xfrm>
            <a:off x="6294224" y="2377889"/>
            <a:ext cx="0" cy="210134"/>
          </a:xfrm>
          <a:prstGeom prst="line">
            <a:avLst/>
          </a:prstGeom>
          <a:noFill/>
          <a:ln w="25400" cap="flat" cmpd="sng" algn="ctr">
            <a:solidFill>
              <a:srgbClr val="03173E">
                <a:lumMod val="75000"/>
              </a:srgbClr>
            </a:solidFill>
            <a:prstDash val="solid"/>
          </a:ln>
          <a:effectLst/>
        </p:spPr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C53536B-716E-42F4-B6D9-69DF9404653C}"/>
              </a:ext>
            </a:extLst>
          </p:cNvPr>
          <p:cNvGrpSpPr/>
          <p:nvPr/>
        </p:nvGrpSpPr>
        <p:grpSpPr>
          <a:xfrm>
            <a:off x="355534" y="1240988"/>
            <a:ext cx="11480931" cy="5592574"/>
            <a:chOff x="432544" y="766721"/>
            <a:chExt cx="11468409" cy="6989455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1A5A6B5-2D20-4802-99CD-B6EB140029F9}"/>
                </a:ext>
              </a:extLst>
            </p:cNvPr>
            <p:cNvGrpSpPr/>
            <p:nvPr/>
          </p:nvGrpSpPr>
          <p:grpSpPr>
            <a:xfrm>
              <a:off x="432544" y="766721"/>
              <a:ext cx="11468409" cy="6989455"/>
              <a:chOff x="432544" y="766721"/>
              <a:chExt cx="11468409" cy="6989455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0B44DC73-9B09-4CAD-AFE0-F9E76ED1FD80}"/>
                  </a:ext>
                </a:extLst>
              </p:cNvPr>
              <p:cNvGrpSpPr/>
              <p:nvPr/>
            </p:nvGrpSpPr>
            <p:grpSpPr>
              <a:xfrm>
                <a:off x="432544" y="766721"/>
                <a:ext cx="11468409" cy="6450120"/>
                <a:chOff x="432544" y="896111"/>
                <a:chExt cx="11468409" cy="6450120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AD321AA3-4AE4-4A94-94C4-B51EBCEC4682}"/>
                    </a:ext>
                  </a:extLst>
                </p:cNvPr>
                <p:cNvGrpSpPr/>
                <p:nvPr/>
              </p:nvGrpSpPr>
              <p:grpSpPr>
                <a:xfrm>
                  <a:off x="432544" y="896111"/>
                  <a:ext cx="2137214" cy="6376062"/>
                  <a:chOff x="348133" y="970529"/>
                  <a:chExt cx="2137214" cy="6376062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EB3AE166-8D7D-4378-B2BE-2F4CBE06C234}"/>
                      </a:ext>
                    </a:extLst>
                  </p:cNvPr>
                  <p:cNvSpPr/>
                  <p:nvPr/>
                </p:nvSpPr>
                <p:spPr>
                  <a:xfrm>
                    <a:off x="348133" y="970529"/>
                    <a:ext cx="2137214" cy="6376062"/>
                  </a:xfrm>
                  <a:prstGeom prst="roundRect">
                    <a:avLst/>
                  </a:prstGeom>
                  <a:solidFill>
                    <a:srgbClr val="D9D9D6"/>
                  </a:solidFill>
                  <a:ln w="25400" cap="flat" cmpd="sng" algn="ctr">
                    <a:solidFill>
                      <a:srgbClr val="FFFFFF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t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173E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Clinical</a:t>
                    </a:r>
                  </a:p>
                </p:txBody>
              </p:sp>
              <p:sp>
                <p:nvSpPr>
                  <p:cNvPr id="159" name="Rectangle: Rounded Corners 158">
                    <a:extLst>
                      <a:ext uri="{FF2B5EF4-FFF2-40B4-BE49-F238E27FC236}">
                        <a16:creationId xmlns:a16="http://schemas.microsoft.com/office/drawing/2014/main" id="{94D1353C-B523-4A94-88F4-7BDF97EE15A8}"/>
                      </a:ext>
                    </a:extLst>
                  </p:cNvPr>
                  <p:cNvSpPr/>
                  <p:nvPr/>
                </p:nvSpPr>
                <p:spPr>
                  <a:xfrm>
                    <a:off x="666417" y="1538714"/>
                    <a:ext cx="1477818" cy="180681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Primary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0" name="Rectangle: Rounded Corners 159">
                    <a:extLst>
                      <a:ext uri="{FF2B5EF4-FFF2-40B4-BE49-F238E27FC236}">
                        <a16:creationId xmlns:a16="http://schemas.microsoft.com/office/drawing/2014/main" id="{85ADED0A-D0F9-4110-82AE-5F429B5AA0CA}"/>
                      </a:ext>
                    </a:extLst>
                  </p:cNvPr>
                  <p:cNvSpPr/>
                  <p:nvPr/>
                </p:nvSpPr>
                <p:spPr>
                  <a:xfrm>
                    <a:off x="676020" y="2161554"/>
                    <a:ext cx="1477818" cy="171255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Secondary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1" name="Rectangle: Rounded Corners 160">
                    <a:extLst>
                      <a:ext uri="{FF2B5EF4-FFF2-40B4-BE49-F238E27FC236}">
                        <a16:creationId xmlns:a16="http://schemas.microsoft.com/office/drawing/2014/main" id="{AFB8B0F6-8A8D-42D3-B244-32CE1AA370EB}"/>
                      </a:ext>
                    </a:extLst>
                  </p:cNvPr>
                  <p:cNvSpPr/>
                  <p:nvPr/>
                </p:nvSpPr>
                <p:spPr>
                  <a:xfrm>
                    <a:off x="676020" y="2800936"/>
                    <a:ext cx="1477816" cy="156006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Tertiary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2" name="Rectangle: Rounded Corners 161">
                    <a:extLst>
                      <a:ext uri="{FF2B5EF4-FFF2-40B4-BE49-F238E27FC236}">
                        <a16:creationId xmlns:a16="http://schemas.microsoft.com/office/drawing/2014/main" id="{FD89FCAB-59F2-446A-8838-3450255E5BEA}"/>
                      </a:ext>
                    </a:extLst>
                  </p:cNvPr>
                  <p:cNvSpPr/>
                  <p:nvPr/>
                </p:nvSpPr>
                <p:spPr>
                  <a:xfrm>
                    <a:off x="747755" y="3356383"/>
                    <a:ext cx="1329181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Clinical Services</a:t>
                    </a:r>
                  </a:p>
                </p:txBody>
              </p:sp>
              <p:sp>
                <p:nvSpPr>
                  <p:cNvPr id="163" name="Rectangle: Rounded Corners 162">
                    <a:extLst>
                      <a:ext uri="{FF2B5EF4-FFF2-40B4-BE49-F238E27FC236}">
                        <a16:creationId xmlns:a16="http://schemas.microsoft.com/office/drawing/2014/main" id="{DA600B5E-0601-431E-AD07-8E9287709057}"/>
                      </a:ext>
                    </a:extLst>
                  </p:cNvPr>
                  <p:cNvSpPr/>
                  <p:nvPr/>
                </p:nvSpPr>
                <p:spPr>
                  <a:xfrm>
                    <a:off x="754518" y="4051444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Medical Staff / GME</a:t>
                    </a:r>
                  </a:p>
                </p:txBody>
              </p:sp>
              <p:sp>
                <p:nvSpPr>
                  <p:cNvPr id="164" name="Rectangle: Rounded Corners 163">
                    <a:extLst>
                      <a:ext uri="{FF2B5EF4-FFF2-40B4-BE49-F238E27FC236}">
                        <a16:creationId xmlns:a16="http://schemas.microsoft.com/office/drawing/2014/main" id="{BC14A217-F1C7-402D-A0AD-ECEBD2CE1C18}"/>
                      </a:ext>
                    </a:extLst>
                  </p:cNvPr>
                  <p:cNvSpPr/>
                  <p:nvPr/>
                </p:nvSpPr>
                <p:spPr>
                  <a:xfrm>
                    <a:off x="754517" y="4705127"/>
                    <a:ext cx="1329180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Patient Safety</a:t>
                    </a:r>
                  </a:p>
                </p:txBody>
              </p:sp>
              <p:sp>
                <p:nvSpPr>
                  <p:cNvPr id="165" name="Rectangle: Rounded Corners 164">
                    <a:extLst>
                      <a:ext uri="{FF2B5EF4-FFF2-40B4-BE49-F238E27FC236}">
                        <a16:creationId xmlns:a16="http://schemas.microsoft.com/office/drawing/2014/main" id="{E984E167-1087-4BF8-8E13-2E1B787973E8}"/>
                      </a:ext>
                    </a:extLst>
                  </p:cNvPr>
                  <p:cNvSpPr/>
                  <p:nvPr/>
                </p:nvSpPr>
                <p:spPr>
                  <a:xfrm>
                    <a:off x="797663" y="5395500"/>
                    <a:ext cx="1329179" cy="284379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Bed Management</a:t>
                    </a:r>
                  </a:p>
                </p:txBody>
              </p:sp>
              <p:sp>
                <p:nvSpPr>
                  <p:cNvPr id="166" name="Rectangle: Rounded Corners 165">
                    <a:extLst>
                      <a:ext uri="{FF2B5EF4-FFF2-40B4-BE49-F238E27FC236}">
                        <a16:creationId xmlns:a16="http://schemas.microsoft.com/office/drawing/2014/main" id="{60D376C1-FEB3-4F01-800D-C86292452D65}"/>
                      </a:ext>
                    </a:extLst>
                  </p:cNvPr>
                  <p:cNvSpPr/>
                  <p:nvPr/>
                </p:nvSpPr>
                <p:spPr>
                  <a:xfrm>
                    <a:off x="783002" y="6054838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Transfer Center</a:t>
                    </a:r>
                  </a:p>
                </p:txBody>
              </p:sp>
              <p:sp>
                <p:nvSpPr>
                  <p:cNvPr id="167" name="Rectangle: Rounded Corners 166">
                    <a:extLst>
                      <a:ext uri="{FF2B5EF4-FFF2-40B4-BE49-F238E27FC236}">
                        <a16:creationId xmlns:a16="http://schemas.microsoft.com/office/drawing/2014/main" id="{E830D510-B863-4B55-B952-E1A61B39B4D5}"/>
                      </a:ext>
                    </a:extLst>
                  </p:cNvPr>
                  <p:cNvSpPr/>
                  <p:nvPr/>
                </p:nvSpPr>
                <p:spPr>
                  <a:xfrm>
                    <a:off x="799447" y="6727208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Medical Transport</a:t>
                    </a:r>
                  </a:p>
                </p:txBody>
              </p:sp>
              <p:sp>
                <p:nvSpPr>
                  <p:cNvPr id="168" name="Star: 5 Points 167">
                    <a:extLst>
                      <a:ext uri="{FF2B5EF4-FFF2-40B4-BE49-F238E27FC236}">
                        <a16:creationId xmlns:a16="http://schemas.microsoft.com/office/drawing/2014/main" id="{3D094552-53E5-4229-B9B7-85D24D2174B7}"/>
                      </a:ext>
                    </a:extLst>
                  </p:cNvPr>
                  <p:cNvSpPr/>
                  <p:nvPr/>
                </p:nvSpPr>
                <p:spPr>
                  <a:xfrm>
                    <a:off x="660511" y="6733888"/>
                    <a:ext cx="248642" cy="233450"/>
                  </a:xfrm>
                  <a:prstGeom prst="star5">
                    <a:avLst/>
                  </a:prstGeom>
                  <a:solidFill>
                    <a:srgbClr val="FFC845"/>
                  </a:solidFill>
                  <a:ln w="15875" cap="flat" cmpd="sng" algn="ctr">
                    <a:solidFill>
                      <a:srgbClr val="03173E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highlight>
                        <a:srgbClr val="FF0000"/>
                      </a:highlight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Star: 5 Points 168">
                    <a:extLst>
                      <a:ext uri="{FF2B5EF4-FFF2-40B4-BE49-F238E27FC236}">
                        <a16:creationId xmlns:a16="http://schemas.microsoft.com/office/drawing/2014/main" id="{873126FB-4D91-4A64-B755-51860D6E7850}"/>
                      </a:ext>
                    </a:extLst>
                  </p:cNvPr>
                  <p:cNvSpPr/>
                  <p:nvPr/>
                </p:nvSpPr>
                <p:spPr>
                  <a:xfrm>
                    <a:off x="658935" y="6064074"/>
                    <a:ext cx="248642" cy="233450"/>
                  </a:xfrm>
                  <a:prstGeom prst="star5">
                    <a:avLst/>
                  </a:prstGeom>
                  <a:solidFill>
                    <a:srgbClr val="FFC845"/>
                  </a:solidFill>
                  <a:ln w="15875" cap="flat" cmpd="sng" algn="ctr">
                    <a:solidFill>
                      <a:srgbClr val="03173E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highlight>
                        <a:srgbClr val="FF0000"/>
                      </a:highlight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D166B5E2-3390-4434-B324-42AF24DB50BB}"/>
                    </a:ext>
                  </a:extLst>
                </p:cNvPr>
                <p:cNvGrpSpPr/>
                <p:nvPr/>
              </p:nvGrpSpPr>
              <p:grpSpPr>
                <a:xfrm>
                  <a:off x="2760888" y="896111"/>
                  <a:ext cx="2137213" cy="6450120"/>
                  <a:chOff x="313338" y="968172"/>
                  <a:chExt cx="2137213" cy="6450120"/>
                </a:xfrm>
              </p:grpSpPr>
              <p:sp>
                <p:nvSpPr>
                  <p:cNvPr id="148" name="Rectangle: Rounded Corners 147">
                    <a:extLst>
                      <a:ext uri="{FF2B5EF4-FFF2-40B4-BE49-F238E27FC236}">
                        <a16:creationId xmlns:a16="http://schemas.microsoft.com/office/drawing/2014/main" id="{D8FE9D12-5CA4-4DA8-A12C-BD1441806483}"/>
                      </a:ext>
                    </a:extLst>
                  </p:cNvPr>
                  <p:cNvSpPr/>
                  <p:nvPr/>
                </p:nvSpPr>
                <p:spPr>
                  <a:xfrm>
                    <a:off x="313338" y="968172"/>
                    <a:ext cx="2137213" cy="6450120"/>
                  </a:xfrm>
                  <a:prstGeom prst="roundRect">
                    <a:avLst/>
                  </a:prstGeom>
                  <a:solidFill>
                    <a:srgbClr val="D9D9D6"/>
                  </a:solidFill>
                  <a:ln w="25400" cap="flat" cmpd="sng" algn="ctr">
                    <a:solidFill>
                      <a:srgbClr val="FFFFFF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t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173E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Infrastructure</a:t>
                    </a:r>
                  </a:p>
                </p:txBody>
              </p:sp>
              <p:sp>
                <p:nvSpPr>
                  <p:cNvPr id="149" name="Rectangle: Rounded Corners 148">
                    <a:extLst>
                      <a:ext uri="{FF2B5EF4-FFF2-40B4-BE49-F238E27FC236}">
                        <a16:creationId xmlns:a16="http://schemas.microsoft.com/office/drawing/2014/main" id="{ABCC1CB1-91D7-4CE0-8150-77ECE5C4007A}"/>
                      </a:ext>
                    </a:extLst>
                  </p:cNvPr>
                  <p:cNvSpPr/>
                  <p:nvPr/>
                </p:nvSpPr>
                <p:spPr>
                  <a:xfrm>
                    <a:off x="686806" y="1529052"/>
                    <a:ext cx="1477818" cy="180681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Primary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0" name="Rectangle: Rounded Corners 149">
                    <a:extLst>
                      <a:ext uri="{FF2B5EF4-FFF2-40B4-BE49-F238E27FC236}">
                        <a16:creationId xmlns:a16="http://schemas.microsoft.com/office/drawing/2014/main" id="{3849F214-3FE2-476D-AD17-10404D5D1301}"/>
                      </a:ext>
                    </a:extLst>
                  </p:cNvPr>
                  <p:cNvSpPr/>
                  <p:nvPr/>
                </p:nvSpPr>
                <p:spPr>
                  <a:xfrm>
                    <a:off x="686806" y="2158697"/>
                    <a:ext cx="1477818" cy="171255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Secondary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1" name="Rectangle: Rounded Corners 150">
                    <a:extLst>
                      <a:ext uri="{FF2B5EF4-FFF2-40B4-BE49-F238E27FC236}">
                        <a16:creationId xmlns:a16="http://schemas.microsoft.com/office/drawing/2014/main" id="{F8C1121D-C4BB-4240-95C2-73D14E2DFE16}"/>
                      </a:ext>
                    </a:extLst>
                  </p:cNvPr>
                  <p:cNvSpPr/>
                  <p:nvPr/>
                </p:nvSpPr>
                <p:spPr>
                  <a:xfrm>
                    <a:off x="686804" y="2799437"/>
                    <a:ext cx="1477818" cy="156006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Tertiary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2" name="Rectangle: Rounded Corners 151">
                    <a:extLst>
                      <a:ext uri="{FF2B5EF4-FFF2-40B4-BE49-F238E27FC236}">
                        <a16:creationId xmlns:a16="http://schemas.microsoft.com/office/drawing/2014/main" id="{0273B25C-F6F4-4AD2-AE94-173236025ED9}"/>
                      </a:ext>
                    </a:extLst>
                  </p:cNvPr>
                  <p:cNvSpPr/>
                  <p:nvPr/>
                </p:nvSpPr>
                <p:spPr>
                  <a:xfrm>
                    <a:off x="785899" y="3367791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Engineering</a:t>
                    </a:r>
                  </a:p>
                </p:txBody>
              </p:sp>
              <p:sp>
                <p:nvSpPr>
                  <p:cNvPr id="153" name="Rectangle: Rounded Corners 152">
                    <a:extLst>
                      <a:ext uri="{FF2B5EF4-FFF2-40B4-BE49-F238E27FC236}">
                        <a16:creationId xmlns:a16="http://schemas.microsoft.com/office/drawing/2014/main" id="{51B3DF23-1666-4B0A-B940-33FED16DF73E}"/>
                      </a:ext>
                    </a:extLst>
                  </p:cNvPr>
                  <p:cNvSpPr/>
                  <p:nvPr/>
                </p:nvSpPr>
                <p:spPr>
                  <a:xfrm>
                    <a:off x="785899" y="4050265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IT&amp;S</a:t>
                    </a:r>
                  </a:p>
                </p:txBody>
              </p:sp>
              <p:sp>
                <p:nvSpPr>
                  <p:cNvPr id="154" name="Rectangle: Rounded Corners 153">
                    <a:extLst>
                      <a:ext uri="{FF2B5EF4-FFF2-40B4-BE49-F238E27FC236}">
                        <a16:creationId xmlns:a16="http://schemas.microsoft.com/office/drawing/2014/main" id="{C03E6AB3-C9EF-4556-B669-9C42A92B7945}"/>
                      </a:ext>
                    </a:extLst>
                  </p:cNvPr>
                  <p:cNvSpPr/>
                  <p:nvPr/>
                </p:nvSpPr>
                <p:spPr>
                  <a:xfrm>
                    <a:off x="777773" y="5401780"/>
                    <a:ext cx="1329179" cy="284379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Cyber Defense</a:t>
                    </a:r>
                  </a:p>
                </p:txBody>
              </p:sp>
              <p:sp>
                <p:nvSpPr>
                  <p:cNvPr id="155" name="Rectangle: Rounded Corners 154">
                    <a:extLst>
                      <a:ext uri="{FF2B5EF4-FFF2-40B4-BE49-F238E27FC236}">
                        <a16:creationId xmlns:a16="http://schemas.microsoft.com/office/drawing/2014/main" id="{5BB5456F-AF23-42F5-96AB-FF9BD5BD1FC3}"/>
                      </a:ext>
                    </a:extLst>
                  </p:cNvPr>
                  <p:cNvSpPr/>
                  <p:nvPr/>
                </p:nvSpPr>
                <p:spPr>
                  <a:xfrm>
                    <a:off x="777773" y="6731531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Design / Construction</a:t>
                    </a:r>
                  </a:p>
                </p:txBody>
              </p:sp>
              <p:sp>
                <p:nvSpPr>
                  <p:cNvPr id="156" name="Star: 5 Points 155">
                    <a:extLst>
                      <a:ext uri="{FF2B5EF4-FFF2-40B4-BE49-F238E27FC236}">
                        <a16:creationId xmlns:a16="http://schemas.microsoft.com/office/drawing/2014/main" id="{36F13D58-C815-4580-9D22-770B5C28152C}"/>
                      </a:ext>
                    </a:extLst>
                  </p:cNvPr>
                  <p:cNvSpPr/>
                  <p:nvPr/>
                </p:nvSpPr>
                <p:spPr>
                  <a:xfrm>
                    <a:off x="634835" y="5452667"/>
                    <a:ext cx="248642" cy="233450"/>
                  </a:xfrm>
                  <a:prstGeom prst="star5">
                    <a:avLst/>
                  </a:prstGeom>
                  <a:solidFill>
                    <a:srgbClr val="FFC845"/>
                  </a:solidFill>
                  <a:ln w="15875" cap="flat" cmpd="sng" algn="ctr">
                    <a:solidFill>
                      <a:srgbClr val="03173E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highlight>
                        <a:srgbClr val="FF0000"/>
                      </a:highlight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Star: 5 Points 156">
                    <a:extLst>
                      <a:ext uri="{FF2B5EF4-FFF2-40B4-BE49-F238E27FC236}">
                        <a16:creationId xmlns:a16="http://schemas.microsoft.com/office/drawing/2014/main" id="{71FD6B25-72B4-47FA-A995-E4600ACCC362}"/>
                      </a:ext>
                    </a:extLst>
                  </p:cNvPr>
                  <p:cNvSpPr/>
                  <p:nvPr/>
                </p:nvSpPr>
                <p:spPr>
                  <a:xfrm>
                    <a:off x="642923" y="6756994"/>
                    <a:ext cx="248642" cy="233450"/>
                  </a:xfrm>
                  <a:prstGeom prst="star5">
                    <a:avLst/>
                  </a:prstGeom>
                  <a:solidFill>
                    <a:srgbClr val="FFC845"/>
                  </a:solidFill>
                  <a:ln w="15875" cap="flat" cmpd="sng" algn="ctr">
                    <a:solidFill>
                      <a:srgbClr val="03173E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highlight>
                        <a:srgbClr val="FF0000"/>
                      </a:highlight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6A511F22-EEF6-46EF-8C88-B31FF28BE64F}"/>
                    </a:ext>
                  </a:extLst>
                </p:cNvPr>
                <p:cNvGrpSpPr/>
                <p:nvPr/>
              </p:nvGrpSpPr>
              <p:grpSpPr>
                <a:xfrm>
                  <a:off x="5096043" y="920797"/>
                  <a:ext cx="2137213" cy="6376060"/>
                  <a:chOff x="287230" y="993647"/>
                  <a:chExt cx="2137213" cy="6376060"/>
                </a:xfrm>
              </p:grpSpPr>
              <p:sp>
                <p:nvSpPr>
                  <p:cNvPr id="136" name="Rectangle: Rounded Corners 135">
                    <a:extLst>
                      <a:ext uri="{FF2B5EF4-FFF2-40B4-BE49-F238E27FC236}">
                        <a16:creationId xmlns:a16="http://schemas.microsoft.com/office/drawing/2014/main" id="{C50B760D-20EC-4FD4-8563-21840163DB30}"/>
                      </a:ext>
                    </a:extLst>
                  </p:cNvPr>
                  <p:cNvSpPr/>
                  <p:nvPr/>
                </p:nvSpPr>
                <p:spPr>
                  <a:xfrm>
                    <a:off x="287230" y="993647"/>
                    <a:ext cx="2137213" cy="6376060"/>
                  </a:xfrm>
                  <a:prstGeom prst="roundRect">
                    <a:avLst/>
                  </a:prstGeom>
                  <a:solidFill>
                    <a:srgbClr val="D9D9D6"/>
                  </a:solidFill>
                  <a:ln w="25400" cap="flat" cmpd="sng" algn="ctr">
                    <a:solidFill>
                      <a:srgbClr val="FFFFFF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t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173E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Support</a:t>
                    </a:r>
                  </a:p>
                </p:txBody>
              </p:sp>
              <p:sp>
                <p:nvSpPr>
                  <p:cNvPr id="137" name="Rectangle: Rounded Corners 136">
                    <a:extLst>
                      <a:ext uri="{FF2B5EF4-FFF2-40B4-BE49-F238E27FC236}">
                        <a16:creationId xmlns:a16="http://schemas.microsoft.com/office/drawing/2014/main" id="{BAA0EDD4-F35D-4D9E-9BB0-39D8C96DD544}"/>
                      </a:ext>
                    </a:extLst>
                  </p:cNvPr>
                  <p:cNvSpPr/>
                  <p:nvPr/>
                </p:nvSpPr>
                <p:spPr>
                  <a:xfrm>
                    <a:off x="601630" y="1529052"/>
                    <a:ext cx="1477818" cy="180681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Primary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8" name="Rectangle: Rounded Corners 137">
                    <a:extLst>
                      <a:ext uri="{FF2B5EF4-FFF2-40B4-BE49-F238E27FC236}">
                        <a16:creationId xmlns:a16="http://schemas.microsoft.com/office/drawing/2014/main" id="{E07AF295-016D-4F83-B106-45221BE64429}"/>
                      </a:ext>
                    </a:extLst>
                  </p:cNvPr>
                  <p:cNvSpPr/>
                  <p:nvPr/>
                </p:nvSpPr>
                <p:spPr>
                  <a:xfrm>
                    <a:off x="601630" y="2158697"/>
                    <a:ext cx="1477818" cy="171255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Secondary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9" name="Rectangle: Rounded Corners 138">
                    <a:extLst>
                      <a:ext uri="{FF2B5EF4-FFF2-40B4-BE49-F238E27FC236}">
                        <a16:creationId xmlns:a16="http://schemas.microsoft.com/office/drawing/2014/main" id="{7AF69A2C-07A3-4B02-9142-F91FBC129275}"/>
                      </a:ext>
                    </a:extLst>
                  </p:cNvPr>
                  <p:cNvSpPr/>
                  <p:nvPr/>
                </p:nvSpPr>
                <p:spPr>
                  <a:xfrm>
                    <a:off x="601628" y="2799436"/>
                    <a:ext cx="1477820" cy="156006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Tertiary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Rectangle: Rounded Corners 139">
                    <a:extLst>
                      <a:ext uri="{FF2B5EF4-FFF2-40B4-BE49-F238E27FC236}">
                        <a16:creationId xmlns:a16="http://schemas.microsoft.com/office/drawing/2014/main" id="{2F5E42AE-75C9-4F5F-95C1-5B8512CEC90A}"/>
                      </a:ext>
                    </a:extLst>
                  </p:cNvPr>
                  <p:cNvSpPr/>
                  <p:nvPr/>
                </p:nvSpPr>
                <p:spPr>
                  <a:xfrm>
                    <a:off x="675948" y="3367791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Supply Chain</a:t>
                    </a:r>
                  </a:p>
                </p:txBody>
              </p:sp>
              <p:sp>
                <p:nvSpPr>
                  <p:cNvPr id="141" name="Rectangle: Rounded Corners 140">
                    <a:extLst>
                      <a:ext uri="{FF2B5EF4-FFF2-40B4-BE49-F238E27FC236}">
                        <a16:creationId xmlns:a16="http://schemas.microsoft.com/office/drawing/2014/main" id="{2D7AEB9F-CF0F-44FB-AF88-29B10E5ECEC2}"/>
                      </a:ext>
                    </a:extLst>
                  </p:cNvPr>
                  <p:cNvSpPr/>
                  <p:nvPr/>
                </p:nvSpPr>
                <p:spPr>
                  <a:xfrm>
                    <a:off x="675949" y="4050266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Ancillary Depts</a:t>
                    </a:r>
                  </a:p>
                </p:txBody>
              </p:sp>
              <p:sp>
                <p:nvSpPr>
                  <p:cNvPr id="142" name="Rectangle: Rounded Corners 141">
                    <a:extLst>
                      <a:ext uri="{FF2B5EF4-FFF2-40B4-BE49-F238E27FC236}">
                        <a16:creationId xmlns:a16="http://schemas.microsoft.com/office/drawing/2014/main" id="{A6E0F94D-D619-49F6-8890-D3CD7653D2C1}"/>
                      </a:ext>
                    </a:extLst>
                  </p:cNvPr>
                  <p:cNvSpPr/>
                  <p:nvPr/>
                </p:nvSpPr>
                <p:spPr>
                  <a:xfrm>
                    <a:off x="740610" y="4700331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Infection Prevention</a:t>
                    </a:r>
                  </a:p>
                </p:txBody>
              </p:sp>
              <p:sp>
                <p:nvSpPr>
                  <p:cNvPr id="143" name="Rectangle: Rounded Corners 142">
                    <a:extLst>
                      <a:ext uri="{FF2B5EF4-FFF2-40B4-BE49-F238E27FC236}">
                        <a16:creationId xmlns:a16="http://schemas.microsoft.com/office/drawing/2014/main" id="{F7221518-A319-457C-B60D-7D76B90BC5C6}"/>
                      </a:ext>
                    </a:extLst>
                  </p:cNvPr>
                  <p:cNvSpPr/>
                  <p:nvPr/>
                </p:nvSpPr>
                <p:spPr>
                  <a:xfrm>
                    <a:off x="740610" y="5393933"/>
                    <a:ext cx="1329179" cy="284379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Physical Security</a:t>
                    </a:r>
                  </a:p>
                </p:txBody>
              </p:sp>
              <p:sp>
                <p:nvSpPr>
                  <p:cNvPr id="144" name="Rectangle: Rounded Corners 143">
                    <a:extLst>
                      <a:ext uri="{FF2B5EF4-FFF2-40B4-BE49-F238E27FC236}">
                        <a16:creationId xmlns:a16="http://schemas.microsoft.com/office/drawing/2014/main" id="{13FF82CB-2112-4475-9F57-F8712CC404D7}"/>
                      </a:ext>
                    </a:extLst>
                  </p:cNvPr>
                  <p:cNvSpPr/>
                  <p:nvPr/>
                </p:nvSpPr>
                <p:spPr>
                  <a:xfrm>
                    <a:off x="740610" y="6054874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Business Continuity</a:t>
                    </a:r>
                  </a:p>
                </p:txBody>
              </p:sp>
              <p:sp>
                <p:nvSpPr>
                  <p:cNvPr id="145" name="Rectangle: Rounded Corners 144">
                    <a:extLst>
                      <a:ext uri="{FF2B5EF4-FFF2-40B4-BE49-F238E27FC236}">
                        <a16:creationId xmlns:a16="http://schemas.microsoft.com/office/drawing/2014/main" id="{F06AB49B-0C13-4C3D-999B-07A808F74120}"/>
                      </a:ext>
                    </a:extLst>
                  </p:cNvPr>
                  <p:cNvSpPr/>
                  <p:nvPr/>
                </p:nvSpPr>
                <p:spPr>
                  <a:xfrm>
                    <a:off x="740610" y="6715824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Parallon / Workforce Solutions</a:t>
                    </a:r>
                  </a:p>
                </p:txBody>
              </p:sp>
              <p:sp>
                <p:nvSpPr>
                  <p:cNvPr id="146" name="Star: 5 Points 145">
                    <a:extLst>
                      <a:ext uri="{FF2B5EF4-FFF2-40B4-BE49-F238E27FC236}">
                        <a16:creationId xmlns:a16="http://schemas.microsoft.com/office/drawing/2014/main" id="{2401739E-FC73-4A88-A2F9-40AAF68E1890}"/>
                      </a:ext>
                    </a:extLst>
                  </p:cNvPr>
                  <p:cNvSpPr/>
                  <p:nvPr/>
                </p:nvSpPr>
                <p:spPr>
                  <a:xfrm>
                    <a:off x="574867" y="6757351"/>
                    <a:ext cx="248642" cy="233450"/>
                  </a:xfrm>
                  <a:prstGeom prst="star5">
                    <a:avLst/>
                  </a:prstGeom>
                  <a:solidFill>
                    <a:srgbClr val="FFC845"/>
                  </a:solidFill>
                  <a:ln w="15875" cap="flat" cmpd="sng" algn="ctr">
                    <a:solidFill>
                      <a:srgbClr val="03173E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highlight>
                        <a:srgbClr val="FF0000"/>
                      </a:highlight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Star: 5 Points 146">
                    <a:extLst>
                      <a:ext uri="{FF2B5EF4-FFF2-40B4-BE49-F238E27FC236}">
                        <a16:creationId xmlns:a16="http://schemas.microsoft.com/office/drawing/2014/main" id="{75A0D7A1-AC64-4D5C-BF1F-D8343B60E605}"/>
                      </a:ext>
                    </a:extLst>
                  </p:cNvPr>
                  <p:cNvSpPr/>
                  <p:nvPr/>
                </p:nvSpPr>
                <p:spPr>
                  <a:xfrm>
                    <a:off x="592263" y="6096412"/>
                    <a:ext cx="248642" cy="233450"/>
                  </a:xfrm>
                  <a:prstGeom prst="star5">
                    <a:avLst/>
                  </a:prstGeom>
                  <a:solidFill>
                    <a:srgbClr val="FFC845"/>
                  </a:solidFill>
                  <a:ln w="15875" cap="flat" cmpd="sng" algn="ctr">
                    <a:solidFill>
                      <a:srgbClr val="03173E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highlight>
                        <a:srgbClr val="FF0000"/>
                      </a:highlight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id="{13338EC8-6106-44B9-B69D-74710A357EC2}"/>
                    </a:ext>
                  </a:extLst>
                </p:cNvPr>
                <p:cNvSpPr/>
                <p:nvPr/>
              </p:nvSpPr>
              <p:spPr>
                <a:xfrm>
                  <a:off x="3225323" y="4628270"/>
                  <a:ext cx="1329179" cy="284377"/>
                </a:xfrm>
                <a:prstGeom prst="roundRect">
                  <a:avLst/>
                </a:prstGeom>
                <a:solidFill>
                  <a:srgbClr val="E05929"/>
                </a:solidFill>
                <a:ln w="25400" cap="flat" cmpd="sng" algn="ctr">
                  <a:solidFill>
                    <a:srgbClr val="03173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Clinical Applications</a:t>
                  </a:r>
                </a:p>
              </p:txBody>
            </p:sp>
            <p:sp>
              <p:nvSpPr>
                <p:cNvPr id="110" name="Rectangle: Rounded Corners 109">
                  <a:extLst>
                    <a:ext uri="{FF2B5EF4-FFF2-40B4-BE49-F238E27FC236}">
                      <a16:creationId xmlns:a16="http://schemas.microsoft.com/office/drawing/2014/main" id="{70205951-68F0-4417-86D3-E6AB3AA408B3}"/>
                    </a:ext>
                  </a:extLst>
                </p:cNvPr>
                <p:cNvSpPr/>
                <p:nvPr/>
              </p:nvSpPr>
              <p:spPr>
                <a:xfrm>
                  <a:off x="3225323" y="5990662"/>
                  <a:ext cx="1329179" cy="284377"/>
                </a:xfrm>
                <a:prstGeom prst="roundRect">
                  <a:avLst/>
                </a:prstGeom>
                <a:solidFill>
                  <a:srgbClr val="E05929"/>
                </a:solidFill>
                <a:ln w="25400" cap="flat" cmpd="sng" algn="ctr">
                  <a:solidFill>
                    <a:srgbClr val="03173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FacilitiGroup</a:t>
                  </a:r>
                </a:p>
              </p:txBody>
            </p:sp>
            <p:sp>
              <p:nvSpPr>
                <p:cNvPr id="111" name="Star: 5 Points 110">
                  <a:extLst>
                    <a:ext uri="{FF2B5EF4-FFF2-40B4-BE49-F238E27FC236}">
                      <a16:creationId xmlns:a16="http://schemas.microsoft.com/office/drawing/2014/main" id="{9DF40959-9CBF-4E73-867C-CBA1993EAB4B}"/>
                    </a:ext>
                  </a:extLst>
                </p:cNvPr>
                <p:cNvSpPr/>
                <p:nvPr/>
              </p:nvSpPr>
              <p:spPr>
                <a:xfrm>
                  <a:off x="3091575" y="5998172"/>
                  <a:ext cx="248642" cy="233450"/>
                </a:xfrm>
                <a:prstGeom prst="star5">
                  <a:avLst/>
                </a:prstGeom>
                <a:solidFill>
                  <a:srgbClr val="FFC845"/>
                </a:solidFill>
                <a:ln w="15875" cap="flat" cmpd="sng" algn="ctr">
                  <a:solidFill>
                    <a:srgbClr val="03173E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0000"/>
                    </a:highlight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E67A58E8-0214-4FAF-BA40-C20107FB0D1B}"/>
                    </a:ext>
                  </a:extLst>
                </p:cNvPr>
                <p:cNvGrpSpPr/>
                <p:nvPr/>
              </p:nvGrpSpPr>
              <p:grpSpPr>
                <a:xfrm>
                  <a:off x="7440402" y="945483"/>
                  <a:ext cx="2137213" cy="6376060"/>
                  <a:chOff x="322024" y="1018333"/>
                  <a:chExt cx="2137213" cy="6376060"/>
                </a:xfrm>
              </p:grpSpPr>
              <p:sp>
                <p:nvSpPr>
                  <p:cNvPr id="125" name="Rectangle: Rounded Corners 124">
                    <a:extLst>
                      <a:ext uri="{FF2B5EF4-FFF2-40B4-BE49-F238E27FC236}">
                        <a16:creationId xmlns:a16="http://schemas.microsoft.com/office/drawing/2014/main" id="{59DC55E5-287C-45B8-8172-5641D0D62C8B}"/>
                      </a:ext>
                    </a:extLst>
                  </p:cNvPr>
                  <p:cNvSpPr/>
                  <p:nvPr/>
                </p:nvSpPr>
                <p:spPr>
                  <a:xfrm>
                    <a:off x="322024" y="1018333"/>
                    <a:ext cx="2137213" cy="6376060"/>
                  </a:xfrm>
                  <a:prstGeom prst="roundRect">
                    <a:avLst/>
                  </a:prstGeom>
                  <a:solidFill>
                    <a:srgbClr val="D9D9D6"/>
                  </a:solidFill>
                  <a:ln w="25400" cap="flat" cmpd="sng" algn="ctr">
                    <a:solidFill>
                      <a:srgbClr val="FFFFFF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t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173E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Admin</a:t>
                    </a:r>
                  </a:p>
                </p:txBody>
              </p:sp>
              <p:sp>
                <p:nvSpPr>
                  <p:cNvPr id="126" name="Rectangle: Rounded Corners 125">
                    <a:extLst>
                      <a:ext uri="{FF2B5EF4-FFF2-40B4-BE49-F238E27FC236}">
                        <a16:creationId xmlns:a16="http://schemas.microsoft.com/office/drawing/2014/main" id="{DE1A189E-E3A8-4693-8DD1-54FA30C5E3BA}"/>
                      </a:ext>
                    </a:extLst>
                  </p:cNvPr>
                  <p:cNvSpPr/>
                  <p:nvPr/>
                </p:nvSpPr>
                <p:spPr>
                  <a:xfrm>
                    <a:off x="680825" y="1549566"/>
                    <a:ext cx="1477818" cy="180681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Primary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7" name="Rectangle: Rounded Corners 126">
                    <a:extLst>
                      <a:ext uri="{FF2B5EF4-FFF2-40B4-BE49-F238E27FC236}">
                        <a16:creationId xmlns:a16="http://schemas.microsoft.com/office/drawing/2014/main" id="{2D5018C9-C97E-4AB8-A022-572296F4768E}"/>
                      </a:ext>
                    </a:extLst>
                  </p:cNvPr>
                  <p:cNvSpPr/>
                  <p:nvPr/>
                </p:nvSpPr>
                <p:spPr>
                  <a:xfrm>
                    <a:off x="680825" y="2158693"/>
                    <a:ext cx="1477818" cy="171255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Secondary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8" name="Rectangle: Rounded Corners 127">
                    <a:extLst>
                      <a:ext uri="{FF2B5EF4-FFF2-40B4-BE49-F238E27FC236}">
                        <a16:creationId xmlns:a16="http://schemas.microsoft.com/office/drawing/2014/main" id="{B3F08777-9DDA-450D-8977-F3951346119B}"/>
                      </a:ext>
                    </a:extLst>
                  </p:cNvPr>
                  <p:cNvSpPr/>
                  <p:nvPr/>
                </p:nvSpPr>
                <p:spPr>
                  <a:xfrm>
                    <a:off x="653130" y="2799368"/>
                    <a:ext cx="1477818" cy="156006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Tertiary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Rectangle: Rounded Corners 128">
                    <a:extLst>
                      <a:ext uri="{FF2B5EF4-FFF2-40B4-BE49-F238E27FC236}">
                        <a16:creationId xmlns:a16="http://schemas.microsoft.com/office/drawing/2014/main" id="{90913A93-B8C9-4190-964E-F49E44CAD528}"/>
                      </a:ext>
                    </a:extLst>
                  </p:cNvPr>
                  <p:cNvSpPr/>
                  <p:nvPr/>
                </p:nvSpPr>
                <p:spPr>
                  <a:xfrm>
                    <a:off x="784933" y="3378372"/>
                    <a:ext cx="1329181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Human Resources</a:t>
                    </a:r>
                  </a:p>
                </p:txBody>
              </p:sp>
              <p:sp>
                <p:nvSpPr>
                  <p:cNvPr id="130" name="Rectangle: Rounded Corners 129">
                    <a:extLst>
                      <a:ext uri="{FF2B5EF4-FFF2-40B4-BE49-F238E27FC236}">
                        <a16:creationId xmlns:a16="http://schemas.microsoft.com/office/drawing/2014/main" id="{92E71D02-E7F3-4227-B4EB-A21B05CFB14F}"/>
                      </a:ext>
                    </a:extLst>
                  </p:cNvPr>
                  <p:cNvSpPr/>
                  <p:nvPr/>
                </p:nvSpPr>
                <p:spPr>
                  <a:xfrm>
                    <a:off x="784933" y="4049876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Finance</a:t>
                    </a:r>
                  </a:p>
                </p:txBody>
              </p:sp>
              <p:sp>
                <p:nvSpPr>
                  <p:cNvPr id="131" name="Rectangle: Rounded Corners 130">
                    <a:extLst>
                      <a:ext uri="{FF2B5EF4-FFF2-40B4-BE49-F238E27FC236}">
                        <a16:creationId xmlns:a16="http://schemas.microsoft.com/office/drawing/2014/main" id="{A2D43E37-D5BF-45A8-ACED-2DB3B8A89028}"/>
                      </a:ext>
                    </a:extLst>
                  </p:cNvPr>
                  <p:cNvSpPr/>
                  <p:nvPr/>
                </p:nvSpPr>
                <p:spPr>
                  <a:xfrm>
                    <a:off x="755145" y="4700331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Communications</a:t>
                    </a:r>
                  </a:p>
                </p:txBody>
              </p:sp>
              <p:sp>
                <p:nvSpPr>
                  <p:cNvPr id="132" name="Rectangle: Rounded Corners 131">
                    <a:extLst>
                      <a:ext uri="{FF2B5EF4-FFF2-40B4-BE49-F238E27FC236}">
                        <a16:creationId xmlns:a16="http://schemas.microsoft.com/office/drawing/2014/main" id="{A3050D56-FE30-4232-BF46-0F569E589F76}"/>
                      </a:ext>
                    </a:extLst>
                  </p:cNvPr>
                  <p:cNvSpPr/>
                  <p:nvPr/>
                </p:nvSpPr>
                <p:spPr>
                  <a:xfrm>
                    <a:off x="755145" y="5393933"/>
                    <a:ext cx="1329179" cy="284379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Quality / Regulatory / Risk</a:t>
                    </a:r>
                  </a:p>
                </p:txBody>
              </p:sp>
              <p:sp>
                <p:nvSpPr>
                  <p:cNvPr id="133" name="Rectangle: Rounded Corners 132">
                    <a:extLst>
                      <a:ext uri="{FF2B5EF4-FFF2-40B4-BE49-F238E27FC236}">
                        <a16:creationId xmlns:a16="http://schemas.microsoft.com/office/drawing/2014/main" id="{5D0DAA35-7FDC-45BA-8F7B-F2F8C59C9D21}"/>
                      </a:ext>
                    </a:extLst>
                  </p:cNvPr>
                  <p:cNvSpPr/>
                  <p:nvPr/>
                </p:nvSpPr>
                <p:spPr>
                  <a:xfrm>
                    <a:off x="755145" y="6054874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Ethics &amp; Compliance</a:t>
                    </a:r>
                  </a:p>
                </p:txBody>
              </p:sp>
              <p:sp>
                <p:nvSpPr>
                  <p:cNvPr id="134" name="Rectangle: Rounded Corners 133">
                    <a:extLst>
                      <a:ext uri="{FF2B5EF4-FFF2-40B4-BE49-F238E27FC236}">
                        <a16:creationId xmlns:a16="http://schemas.microsoft.com/office/drawing/2014/main" id="{9176022E-7495-4647-ACCE-90FA54D02F41}"/>
                      </a:ext>
                    </a:extLst>
                  </p:cNvPr>
                  <p:cNvSpPr/>
                  <p:nvPr/>
                </p:nvSpPr>
                <p:spPr>
                  <a:xfrm>
                    <a:off x="755145" y="6715824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Govt Relations / Legal</a:t>
                    </a:r>
                  </a:p>
                </p:txBody>
              </p:sp>
              <p:sp>
                <p:nvSpPr>
                  <p:cNvPr id="135" name="Star: 5 Points 134">
                    <a:extLst>
                      <a:ext uri="{FF2B5EF4-FFF2-40B4-BE49-F238E27FC236}">
                        <a16:creationId xmlns:a16="http://schemas.microsoft.com/office/drawing/2014/main" id="{D7C4E610-3FC4-4F58-A9CF-459913CE66B8}"/>
                      </a:ext>
                    </a:extLst>
                  </p:cNvPr>
                  <p:cNvSpPr/>
                  <p:nvPr/>
                </p:nvSpPr>
                <p:spPr>
                  <a:xfrm>
                    <a:off x="615437" y="6727980"/>
                    <a:ext cx="248642" cy="233450"/>
                  </a:xfrm>
                  <a:prstGeom prst="star5">
                    <a:avLst/>
                  </a:prstGeom>
                  <a:solidFill>
                    <a:srgbClr val="FFC845"/>
                  </a:solidFill>
                  <a:ln w="15875" cap="flat" cmpd="sng" algn="ctr">
                    <a:solidFill>
                      <a:srgbClr val="03173E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highlight>
                        <a:srgbClr val="FF0000"/>
                      </a:highlight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93A5F5E7-6B42-4892-A3B4-014763A54783}"/>
                    </a:ext>
                  </a:extLst>
                </p:cNvPr>
                <p:cNvGrpSpPr/>
                <p:nvPr/>
              </p:nvGrpSpPr>
              <p:grpSpPr>
                <a:xfrm>
                  <a:off x="9763740" y="945482"/>
                  <a:ext cx="2137213" cy="6302002"/>
                  <a:chOff x="382929" y="1018332"/>
                  <a:chExt cx="2137213" cy="6302002"/>
                </a:xfrm>
              </p:grpSpPr>
              <p:sp>
                <p:nvSpPr>
                  <p:cNvPr id="114" name="Rectangle: Rounded Corners 113">
                    <a:extLst>
                      <a:ext uri="{FF2B5EF4-FFF2-40B4-BE49-F238E27FC236}">
                        <a16:creationId xmlns:a16="http://schemas.microsoft.com/office/drawing/2014/main" id="{73C50B14-D86B-4956-B31A-AA0725F71560}"/>
                      </a:ext>
                    </a:extLst>
                  </p:cNvPr>
                  <p:cNvSpPr/>
                  <p:nvPr/>
                </p:nvSpPr>
                <p:spPr>
                  <a:xfrm>
                    <a:off x="382929" y="1018332"/>
                    <a:ext cx="2137213" cy="6302002"/>
                  </a:xfrm>
                  <a:prstGeom prst="roundRect">
                    <a:avLst/>
                  </a:prstGeom>
                  <a:solidFill>
                    <a:srgbClr val="D9D9D6"/>
                  </a:solidFill>
                  <a:ln w="25400" cap="flat" cmpd="sng" algn="ctr">
                    <a:solidFill>
                      <a:srgbClr val="FFFFFF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t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173E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Intel</a:t>
                    </a:r>
                  </a:p>
                </p:txBody>
              </p:sp>
              <p:sp>
                <p:nvSpPr>
                  <p:cNvPr id="115" name="Rectangle: Rounded Corners 114">
                    <a:extLst>
                      <a:ext uri="{FF2B5EF4-FFF2-40B4-BE49-F238E27FC236}">
                        <a16:creationId xmlns:a16="http://schemas.microsoft.com/office/drawing/2014/main" id="{7B41298C-51EB-4293-8CAE-FDF4004BFFD8}"/>
                      </a:ext>
                    </a:extLst>
                  </p:cNvPr>
                  <p:cNvSpPr/>
                  <p:nvPr/>
                </p:nvSpPr>
                <p:spPr>
                  <a:xfrm>
                    <a:off x="759942" y="1537146"/>
                    <a:ext cx="1477818" cy="180681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Primary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6" name="Rectangle: Rounded Corners 115">
                    <a:extLst>
                      <a:ext uri="{FF2B5EF4-FFF2-40B4-BE49-F238E27FC236}">
                        <a16:creationId xmlns:a16="http://schemas.microsoft.com/office/drawing/2014/main" id="{75E6A3B4-176D-412F-A2D5-C63AFB5165C9}"/>
                      </a:ext>
                    </a:extLst>
                  </p:cNvPr>
                  <p:cNvSpPr/>
                  <p:nvPr/>
                </p:nvSpPr>
                <p:spPr>
                  <a:xfrm>
                    <a:off x="742492" y="2158695"/>
                    <a:ext cx="1477818" cy="171255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Secondary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Rectangle: Rounded Corners 116">
                    <a:extLst>
                      <a:ext uri="{FF2B5EF4-FFF2-40B4-BE49-F238E27FC236}">
                        <a16:creationId xmlns:a16="http://schemas.microsoft.com/office/drawing/2014/main" id="{A7A73D39-A13C-4F33-A0B2-14E8B0B1C447}"/>
                      </a:ext>
                    </a:extLst>
                  </p:cNvPr>
                  <p:cNvSpPr/>
                  <p:nvPr/>
                </p:nvSpPr>
                <p:spPr>
                  <a:xfrm>
                    <a:off x="714440" y="2799368"/>
                    <a:ext cx="1477816" cy="156006"/>
                  </a:xfrm>
                  <a:prstGeom prst="roundRect">
                    <a:avLst/>
                  </a:prstGeom>
                  <a:solidFill>
                    <a:srgbClr val="03173E"/>
                  </a:solidFill>
                  <a:ln w="25400" cap="flat" cmpd="sng" algn="ctr">
                    <a:solidFill>
                      <a:srgbClr val="D9D9D6">
                        <a:lumMod val="2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Tertiary Lead</a:t>
                    </a:r>
                    <a:endParaRPr kumimoji="0" lang="en-US" sz="9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Rectangle: Rounded Corners 117">
                    <a:extLst>
                      <a:ext uri="{FF2B5EF4-FFF2-40B4-BE49-F238E27FC236}">
                        <a16:creationId xmlns:a16="http://schemas.microsoft.com/office/drawing/2014/main" id="{117B8ABD-D395-4931-93EA-5DE4FD3AFA32}"/>
                      </a:ext>
                    </a:extLst>
                  </p:cNvPr>
                  <p:cNvSpPr/>
                  <p:nvPr/>
                </p:nvSpPr>
                <p:spPr>
                  <a:xfrm>
                    <a:off x="834261" y="3354815"/>
                    <a:ext cx="1329181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Current Situation Monitoring</a:t>
                    </a:r>
                  </a:p>
                </p:txBody>
              </p:sp>
              <p:sp>
                <p:nvSpPr>
                  <p:cNvPr id="119" name="Rectangle: Rounded Corners 118">
                    <a:extLst>
                      <a:ext uri="{FF2B5EF4-FFF2-40B4-BE49-F238E27FC236}">
                        <a16:creationId xmlns:a16="http://schemas.microsoft.com/office/drawing/2014/main" id="{99778528-B4A5-474C-B834-02048DE7BA65}"/>
                      </a:ext>
                    </a:extLst>
                  </p:cNvPr>
                  <p:cNvSpPr/>
                  <p:nvPr/>
                </p:nvSpPr>
                <p:spPr>
                  <a:xfrm>
                    <a:off x="834263" y="4049876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External Liaisons / HCC</a:t>
                    </a:r>
                  </a:p>
                </p:txBody>
              </p:sp>
              <p:sp>
                <p:nvSpPr>
                  <p:cNvPr id="120" name="Rectangle: Rounded Corners 119">
                    <a:extLst>
                      <a:ext uri="{FF2B5EF4-FFF2-40B4-BE49-F238E27FC236}">
                        <a16:creationId xmlns:a16="http://schemas.microsoft.com/office/drawing/2014/main" id="{10DDD79B-C4B3-41B0-80BE-D89223CCEE44}"/>
                      </a:ext>
                    </a:extLst>
                  </p:cNvPr>
                  <p:cNvSpPr/>
                  <p:nvPr/>
                </p:nvSpPr>
                <p:spPr>
                  <a:xfrm>
                    <a:off x="816812" y="4700331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Public Safety Liaison</a:t>
                    </a:r>
                  </a:p>
                </p:txBody>
              </p:sp>
              <p:sp>
                <p:nvSpPr>
                  <p:cNvPr id="121" name="Rectangle: Rounded Corners 120">
                    <a:extLst>
                      <a:ext uri="{FF2B5EF4-FFF2-40B4-BE49-F238E27FC236}">
                        <a16:creationId xmlns:a16="http://schemas.microsoft.com/office/drawing/2014/main" id="{5F737B24-88C4-4BFE-BECD-01C731C750DF}"/>
                      </a:ext>
                    </a:extLst>
                  </p:cNvPr>
                  <p:cNvSpPr/>
                  <p:nvPr/>
                </p:nvSpPr>
                <p:spPr>
                  <a:xfrm>
                    <a:off x="816812" y="5393933"/>
                    <a:ext cx="1329179" cy="284379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Data Analytics</a:t>
                    </a:r>
                  </a:p>
                </p:txBody>
              </p:sp>
              <p:sp>
                <p:nvSpPr>
                  <p:cNvPr id="122" name="Rectangle: Rounded Corners 121">
                    <a:extLst>
                      <a:ext uri="{FF2B5EF4-FFF2-40B4-BE49-F238E27FC236}">
                        <a16:creationId xmlns:a16="http://schemas.microsoft.com/office/drawing/2014/main" id="{D9F58D02-F2E6-48FC-86DA-804D9F796252}"/>
                      </a:ext>
                    </a:extLst>
                  </p:cNvPr>
                  <p:cNvSpPr/>
                  <p:nvPr/>
                </p:nvSpPr>
                <p:spPr>
                  <a:xfrm>
                    <a:off x="816812" y="6054874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Code Ready</a:t>
                    </a:r>
                  </a:p>
                </p:txBody>
              </p:sp>
              <p:sp>
                <p:nvSpPr>
                  <p:cNvPr id="123" name="Rectangle: Rounded Corners 122">
                    <a:extLst>
                      <a:ext uri="{FF2B5EF4-FFF2-40B4-BE49-F238E27FC236}">
                        <a16:creationId xmlns:a16="http://schemas.microsoft.com/office/drawing/2014/main" id="{AC2D0B46-1A95-40F6-9D0F-852E734C851F}"/>
                      </a:ext>
                    </a:extLst>
                  </p:cNvPr>
                  <p:cNvSpPr/>
                  <p:nvPr/>
                </p:nvSpPr>
                <p:spPr>
                  <a:xfrm>
                    <a:off x="816812" y="6715824"/>
                    <a:ext cx="1329179" cy="284377"/>
                  </a:xfrm>
                  <a:prstGeom prst="roundRect">
                    <a:avLst/>
                  </a:prstGeom>
                  <a:solidFill>
                    <a:srgbClr val="E05929"/>
                  </a:solidFill>
                  <a:ln w="25400" cap="flat" cmpd="sng" algn="ctr">
                    <a:solidFill>
                      <a:srgbClr val="03173E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Weather / StormGEO</a:t>
                    </a:r>
                  </a:p>
                </p:txBody>
              </p:sp>
              <p:sp>
                <p:nvSpPr>
                  <p:cNvPr id="124" name="Star: 5 Points 123">
                    <a:extLst>
                      <a:ext uri="{FF2B5EF4-FFF2-40B4-BE49-F238E27FC236}">
                        <a16:creationId xmlns:a16="http://schemas.microsoft.com/office/drawing/2014/main" id="{10D0CA5D-CD1F-43C5-BEF9-A15C89FCBC62}"/>
                      </a:ext>
                    </a:extLst>
                  </p:cNvPr>
                  <p:cNvSpPr/>
                  <p:nvPr/>
                </p:nvSpPr>
                <p:spPr>
                  <a:xfrm>
                    <a:off x="662389" y="6751104"/>
                    <a:ext cx="248642" cy="233450"/>
                  </a:xfrm>
                  <a:prstGeom prst="star5">
                    <a:avLst/>
                  </a:prstGeom>
                  <a:solidFill>
                    <a:srgbClr val="FFC845"/>
                  </a:solidFill>
                  <a:ln w="15875" cap="flat" cmpd="sng" algn="ctr">
                    <a:solidFill>
                      <a:srgbClr val="03173E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highlight>
                        <a:srgbClr val="FF0000"/>
                      </a:highlight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126A732-BC7D-4FFB-AB09-96DF0E3C01E8}"/>
                  </a:ext>
                </a:extLst>
              </p:cNvPr>
              <p:cNvSpPr txBox="1"/>
              <p:nvPr/>
            </p:nvSpPr>
            <p:spPr>
              <a:xfrm>
                <a:off x="652822" y="7179199"/>
                <a:ext cx="1825980" cy="57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85CA"/>
                    </a:solidFill>
                    <a:effectLst/>
                    <a:uLnTx/>
                    <a:uFillTx/>
                    <a:latin typeface="Arial"/>
                  </a:rPr>
                  <a:t>CMO, CNO, VP of Trauma or Emergency Services, Senior Clinical Leader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25ACDC9-A2A9-4B75-AEEE-E165DF8F343F}"/>
                  </a:ext>
                </a:extLst>
              </p:cNvPr>
              <p:cNvSpPr txBox="1"/>
              <p:nvPr/>
            </p:nvSpPr>
            <p:spPr>
              <a:xfrm>
                <a:off x="2985420" y="7212143"/>
                <a:ext cx="1812018" cy="423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85CA"/>
                    </a:solidFill>
                    <a:effectLst/>
                    <a:uLnTx/>
                    <a:uFillTx/>
                    <a:latin typeface="Arial"/>
                  </a:rPr>
                  <a:t>DFM, ITG Leadership, VP of Operations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FB6DFD8-0CC9-411B-A236-30F2B5F6A5FA}"/>
                  </a:ext>
                </a:extLst>
              </p:cNvPr>
              <p:cNvSpPr txBox="1"/>
              <p:nvPr/>
            </p:nvSpPr>
            <p:spPr>
              <a:xfrm>
                <a:off x="5476844" y="7185438"/>
                <a:ext cx="1626740" cy="423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85CA"/>
                    </a:solidFill>
                    <a:effectLst/>
                    <a:uLnTx/>
                    <a:uFillTx/>
                    <a:latin typeface="Arial"/>
                  </a:rPr>
                  <a:t>COO, VP of Operations, Supply Chain Leadership, CFO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A7B6557-2518-4AE7-8AF3-8DD621FC16D7}"/>
                  </a:ext>
                </a:extLst>
              </p:cNvPr>
              <p:cNvSpPr txBox="1"/>
              <p:nvPr/>
            </p:nvSpPr>
            <p:spPr>
              <a:xfrm>
                <a:off x="7631246" y="7216781"/>
                <a:ext cx="1873316" cy="26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85CA"/>
                    </a:solidFill>
                    <a:effectLst/>
                    <a:uLnTx/>
                    <a:uFillTx/>
                    <a:latin typeface="Arial"/>
                  </a:rPr>
                  <a:t>VPHR, CFO, ECO, Marketing, VPQ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E1C81DE3-DC9F-4D2E-8D28-FE6C0472AEDA}"/>
                  </a:ext>
                </a:extLst>
              </p:cNvPr>
              <p:cNvSpPr txBox="1"/>
              <p:nvPr/>
            </p:nvSpPr>
            <p:spPr>
              <a:xfrm>
                <a:off x="10011178" y="7138175"/>
                <a:ext cx="1736970" cy="423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85CA"/>
                    </a:solidFill>
                    <a:effectLst/>
                    <a:uLnTx/>
                    <a:uFillTx/>
                    <a:latin typeface="Arial"/>
                  </a:rPr>
                  <a:t>Emergency Mgt Leader, EMS / Public Safety Liaisons</a:t>
                </a:r>
              </a:p>
            </p:txBody>
          </p:sp>
        </p:grpSp>
        <p:sp>
          <p:nvSpPr>
            <p:cNvPr id="97" name="Star: 5 Points 96">
              <a:extLst>
                <a:ext uri="{FF2B5EF4-FFF2-40B4-BE49-F238E27FC236}">
                  <a16:creationId xmlns:a16="http://schemas.microsoft.com/office/drawing/2014/main" id="{BF7CDB38-1928-44F0-BA6F-599DD774088D}"/>
                </a:ext>
              </a:extLst>
            </p:cNvPr>
            <p:cNvSpPr/>
            <p:nvPr/>
          </p:nvSpPr>
          <p:spPr>
            <a:xfrm>
              <a:off x="5401076" y="3169347"/>
              <a:ext cx="248642" cy="289881"/>
            </a:xfrm>
            <a:prstGeom prst="star5">
              <a:avLst/>
            </a:prstGeom>
            <a:solidFill>
              <a:srgbClr val="FFC845"/>
            </a:solidFill>
            <a:ln w="15875" cap="flat" cmpd="sng" algn="ctr">
              <a:solidFill>
                <a:srgbClr val="03173E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0000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:a16="http://schemas.microsoft.com/office/drawing/2014/main" id="{E2D8A230-095B-4650-8C7A-2D9FC26ECDEC}"/>
                </a:ext>
              </a:extLst>
            </p:cNvPr>
            <p:cNvSpPr/>
            <p:nvPr/>
          </p:nvSpPr>
          <p:spPr>
            <a:xfrm>
              <a:off x="3091575" y="3899821"/>
              <a:ext cx="248642" cy="233450"/>
            </a:xfrm>
            <a:prstGeom prst="star5">
              <a:avLst/>
            </a:prstGeom>
            <a:solidFill>
              <a:srgbClr val="FFC845"/>
            </a:solidFill>
            <a:ln w="15875" cap="flat" cmpd="sng" algn="ctr">
              <a:solidFill>
                <a:srgbClr val="03173E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0000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01100EF-A4F0-4246-951D-18025F00239B}"/>
              </a:ext>
            </a:extLst>
          </p:cNvPr>
          <p:cNvCxnSpPr>
            <a:cxnSpLocks/>
          </p:cNvCxnSpPr>
          <p:nvPr/>
        </p:nvCxnSpPr>
        <p:spPr>
          <a:xfrm>
            <a:off x="2612571" y="529543"/>
            <a:ext cx="17258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003B048-A06C-426D-B62F-EFA5E836CB05}"/>
              </a:ext>
            </a:extLst>
          </p:cNvPr>
          <p:cNvCxnSpPr>
            <a:cxnSpLocks/>
          </p:cNvCxnSpPr>
          <p:nvPr/>
        </p:nvCxnSpPr>
        <p:spPr>
          <a:xfrm>
            <a:off x="2612571" y="1117373"/>
            <a:ext cx="17258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600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B8B3A-CBF3-184D-2F91-3C4ED9253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02" y="2116612"/>
            <a:ext cx="10158560" cy="1312388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444668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6126C7B-A8AA-44FE-832E-C0AA8463976E}"/>
              </a:ext>
            </a:extLst>
          </p:cNvPr>
          <p:cNvSpPr/>
          <p:nvPr/>
        </p:nvSpPr>
        <p:spPr>
          <a:xfrm>
            <a:off x="2210814" y="1728725"/>
            <a:ext cx="154827" cy="33283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890BC9-1DB1-44D9-A8B3-E7D14529F784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443362-D843-4355-89AD-93D01B261C31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Agenda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4ECB96-6DAB-4BFB-8916-843E2B4C7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639" y="-20955"/>
            <a:ext cx="594360" cy="5943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B616A63-6350-459B-82F8-3FB49F397996}"/>
              </a:ext>
            </a:extLst>
          </p:cNvPr>
          <p:cNvSpPr txBox="1"/>
          <p:nvPr/>
        </p:nvSpPr>
        <p:spPr>
          <a:xfrm>
            <a:off x="2790825" y="1506085"/>
            <a:ext cx="773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</a:t>
            </a:r>
            <a:r>
              <a:rPr lang="en-US" sz="2800" dirty="0" err="1">
                <a:solidFill>
                  <a:prstClr val="black"/>
                </a:solidFill>
                <a:latin typeface="Century Gothic"/>
              </a:rPr>
              <a:t>ckground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8714F6-5605-4A8D-B404-CA8ED95A0841}"/>
              </a:ext>
            </a:extLst>
          </p:cNvPr>
          <p:cNvSpPr txBox="1"/>
          <p:nvPr/>
        </p:nvSpPr>
        <p:spPr>
          <a:xfrm>
            <a:off x="2734678" y="4716154"/>
            <a:ext cx="773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Lessons Learned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85440D-1352-4091-9634-7A550FB5E8F5}"/>
              </a:ext>
            </a:extLst>
          </p:cNvPr>
          <p:cNvSpPr txBox="1"/>
          <p:nvPr/>
        </p:nvSpPr>
        <p:spPr>
          <a:xfrm>
            <a:off x="2790825" y="2576108"/>
            <a:ext cx="773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Peaches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E966EA-EDD5-4E51-BA24-9E4748D5F336}"/>
              </a:ext>
            </a:extLst>
          </p:cNvPr>
          <p:cNvSpPr txBox="1"/>
          <p:nvPr/>
        </p:nvSpPr>
        <p:spPr>
          <a:xfrm>
            <a:off x="2790825" y="3646131"/>
            <a:ext cx="773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/>
              </a:rPr>
              <a:t>Pits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0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63A8938-B97A-ED5D-DB2E-F4E350225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970" y="2069507"/>
            <a:ext cx="1841520" cy="215304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1E1C34-2D6F-229B-11E5-7FB21F06869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68" y="4222548"/>
            <a:ext cx="4145585" cy="556327"/>
          </a:xfrm>
        </p:spPr>
        <p:txBody>
          <a:bodyPr/>
          <a:lstStyle/>
          <a:p>
            <a:r>
              <a:rPr lang="en-US" sz="1999" dirty="0">
                <a:latin typeface="Century Gothic" panose="020B0502020202020204" pitchFamily="34" charset="0"/>
              </a:rPr>
              <a:t>Graduated University of Kansas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5EAD4-0F0B-B45F-1AA4-96361B172FE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497777" y="4617781"/>
            <a:ext cx="2437765" cy="277676"/>
          </a:xfrm>
        </p:spPr>
        <p:txBody>
          <a:bodyPr/>
          <a:lstStyle/>
          <a:p>
            <a:r>
              <a:rPr lang="en-US" sz="1799" dirty="0">
                <a:latin typeface="Century Gothic" panose="020B0502020202020204" pitchFamily="34" charset="0"/>
              </a:rPr>
              <a:t>Twice.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EF5564-6F22-2DF9-C687-D0D90273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Who is this lady?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BF873-9BCF-F14F-B2E4-EB7C0F68D12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634846" y="4195991"/>
            <a:ext cx="2437765" cy="304721"/>
          </a:xfrm>
        </p:spPr>
        <p:txBody>
          <a:bodyPr/>
          <a:lstStyle/>
          <a:p>
            <a:r>
              <a:rPr lang="en-US" sz="1999" dirty="0">
                <a:latin typeface="Century Gothic" panose="020B0502020202020204" pitchFamily="34" charset="0"/>
              </a:rPr>
              <a:t>Works in Healthcare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A04ABD-5A20-11C3-21F0-0D9F1BF2A87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647669" y="4858006"/>
            <a:ext cx="2437765" cy="277676"/>
          </a:xfrm>
        </p:spPr>
        <p:txBody>
          <a:bodyPr/>
          <a:lstStyle/>
          <a:p>
            <a:r>
              <a:rPr lang="en-US" sz="1799" dirty="0">
                <a:latin typeface="Century Gothic" panose="020B0502020202020204" pitchFamily="34" charset="0"/>
              </a:rPr>
              <a:t>Only.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184209-40BA-50A4-84C4-873E578075B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639788" y="4348311"/>
            <a:ext cx="2437765" cy="304800"/>
          </a:xfrm>
        </p:spPr>
        <p:txBody>
          <a:bodyPr/>
          <a:lstStyle/>
          <a:p>
            <a:r>
              <a:rPr lang="en-US" sz="1999" dirty="0">
                <a:latin typeface="Century Gothic" panose="020B0502020202020204" pitchFamily="34" charset="0"/>
              </a:rPr>
              <a:t>My Family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288EBB-7911-05BE-42AA-0BDBA0E9BE4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726807" y="4813017"/>
            <a:ext cx="2437765" cy="277676"/>
          </a:xfrm>
        </p:spPr>
        <p:txBody>
          <a:bodyPr/>
          <a:lstStyle/>
          <a:p>
            <a:r>
              <a:rPr lang="en-US" sz="1799" dirty="0">
                <a:latin typeface="Century Gothic" panose="020B0502020202020204" pitchFamily="34" charset="0"/>
              </a:rPr>
              <a:t>Tolerates My Ideas.</a:t>
            </a:r>
          </a:p>
        </p:txBody>
      </p:sp>
      <p:pic>
        <p:nvPicPr>
          <p:cNvPr id="16" name="Picture Placeholder 15" descr="Icon&#10;&#10;Description automatically generated">
            <a:extLst>
              <a:ext uri="{FF2B5EF4-FFF2-40B4-BE49-F238E27FC236}">
                <a16:creationId xmlns:a16="http://schemas.microsoft.com/office/drawing/2014/main" id="{9A3982C5-1558-086E-EE94-4D72BBA2C869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34846" y="1642661"/>
            <a:ext cx="2450589" cy="245059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3A9143-D46F-2A6D-8BE5-F61C8A357046}"/>
              </a:ext>
            </a:extLst>
          </p:cNvPr>
          <p:cNvSpPr txBox="1"/>
          <p:nvPr/>
        </p:nvSpPr>
        <p:spPr>
          <a:xfrm>
            <a:off x="11037614" y="6411040"/>
            <a:ext cx="0" cy="0"/>
          </a:xfrm>
          <a:prstGeom prst="rect">
            <a:avLst/>
          </a:prstGeom>
        </p:spPr>
        <p:txBody>
          <a:bodyPr vert="horz" wrap="none" lIns="91416" tIns="45708" rIns="91416" bIns="45708" rtlCol="0">
            <a:noAutofit/>
          </a:bodyPr>
          <a:lstStyle/>
          <a:p>
            <a:endParaRPr lang="en-US" sz="2399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B3C4B223-57C2-F6F3-259B-8A20BBE06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96" y="2063634"/>
            <a:ext cx="2222420" cy="1972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55A23-52C7-2551-4C7C-F14070835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9748" y="1744750"/>
            <a:ext cx="1927681" cy="2570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64C26B-6327-E228-01D3-6E607B9E8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512" y="1679219"/>
            <a:ext cx="1630884" cy="2635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C8B612-2AB5-44CB-D59E-34006DD47D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9461" y="95200"/>
            <a:ext cx="1727286" cy="2303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13A84E-E103-E1BF-D63E-4C48F664EE03}"/>
              </a:ext>
            </a:extLst>
          </p:cNvPr>
          <p:cNvSpPr txBox="1"/>
          <p:nvPr/>
        </p:nvSpPr>
        <p:spPr>
          <a:xfrm>
            <a:off x="1390106" y="5209730"/>
            <a:ext cx="3219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entury Gothic" panose="020B0502020202020204" pitchFamily="34" charset="0"/>
              </a:rPr>
              <a:t>And Oklahoma State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42E2944-014D-77FA-E865-18968EAE8D13}"/>
              </a:ext>
            </a:extLst>
          </p:cNvPr>
          <p:cNvSpPr txBox="1">
            <a:spLocks/>
          </p:cNvSpPr>
          <p:nvPr/>
        </p:nvSpPr>
        <p:spPr>
          <a:xfrm>
            <a:off x="1616150" y="5766057"/>
            <a:ext cx="2437765" cy="277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67" b="1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99" dirty="0">
                <a:latin typeface="Century Gothic" panose="020B0502020202020204" pitchFamily="34" charset="0"/>
              </a:rPr>
              <a:t>Once</a:t>
            </a:r>
            <a:r>
              <a:rPr lang="en-US" sz="1799" dirty="0">
                <a:latin typeface="Avenir Next" panose="020B05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827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890BC9-1DB1-44D9-A8B3-E7D14529F784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443362-D843-4355-89AD-93D01B261C31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Gulf Coast Division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0E29C-86EC-EEB7-C645-7FD3AC070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837" y="1009894"/>
            <a:ext cx="9454325" cy="5268269"/>
          </a:xfrm>
          <a:prstGeom prst="rect">
            <a:avLst/>
          </a:prstGeom>
          <a:ln w="130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336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3D5AE-3142-06C9-294E-BDC6B0E60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B30724-2E5E-D7FA-3691-3216AF38FBAA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42203-8526-9910-26DB-FF3B24527F42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Hurricane Harvey-August 2017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erson looking at something&#10;&#10;AI-generated content may be incorrect.">
            <a:extLst>
              <a:ext uri="{FF2B5EF4-FFF2-40B4-BE49-F238E27FC236}">
                <a16:creationId xmlns:a16="http://schemas.microsoft.com/office/drawing/2014/main" id="{F850C2DE-C072-AA79-7159-D4296FFBB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" y="594360"/>
            <a:ext cx="5294532" cy="2656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D5147-22CA-2F53-953B-152A7164F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03" y="3429000"/>
            <a:ext cx="4567939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F2272A-C182-150F-AC79-0A553B9F8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318" y="594360"/>
            <a:ext cx="5050502" cy="378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6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45C7A-CB9A-68AC-EA61-0A07B18D7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C224B7-EF6A-F103-AF8A-46A972A18E01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0ACF3-6EDD-8C07-4984-41495540B7F4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89FE17-D98C-A29B-9BC0-18DF30207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640" y="1836700"/>
            <a:ext cx="4572000" cy="4279900"/>
          </a:xfrm>
          <a:prstGeom prst="rect">
            <a:avLst/>
          </a:prstGeom>
        </p:spPr>
      </p:pic>
      <p:pic>
        <p:nvPicPr>
          <p:cNvPr id="3" name="Content Placeholder 1">
            <a:extLst>
              <a:ext uri="{FF2B5EF4-FFF2-40B4-BE49-F238E27FC236}">
                <a16:creationId xmlns:a16="http://schemas.microsoft.com/office/drawing/2014/main" id="{42232B64-AD3D-2CB8-A5CD-B1061C5F7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2" y="741400"/>
            <a:ext cx="6788188" cy="3593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6A1F0-5300-D0E8-A43E-63224CC19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822" y="4578078"/>
            <a:ext cx="3700104" cy="208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43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DDB3-6C3E-BFCA-E4D0-2C3807974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65D1F1-8FB0-917B-C122-AFA2A2427C96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01F8C-62D1-097E-F890-439CFF4E34F7}"/>
              </a:ext>
            </a:extLst>
          </p:cNvPr>
          <p:cNvSpPr/>
          <p:nvPr/>
        </p:nvSpPr>
        <p:spPr>
          <a:xfrm>
            <a:off x="3319690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Hurricane Beryl- July 2024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E1018F-6800-B7B2-11A1-854566CA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5" y="698581"/>
            <a:ext cx="5324625" cy="299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A786B-68E7-1999-0D37-AFE99AF41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873" y="741135"/>
            <a:ext cx="3197375" cy="5684223"/>
          </a:xfrm>
          <a:prstGeom prst="rect">
            <a:avLst/>
          </a:prstGeom>
        </p:spPr>
      </p:pic>
      <p:pic>
        <p:nvPicPr>
          <p:cNvPr id="3074" name="Picture 2" descr="This storm has broken people': After Hurricane Beryl, some consider leaving  Houston | The Straits Times">
            <a:extLst>
              <a:ext uri="{FF2B5EF4-FFF2-40B4-BE49-F238E27FC236}">
                <a16:creationId xmlns:a16="http://schemas.microsoft.com/office/drawing/2014/main" id="{817B5BB7-CF96-E6B5-146A-F74C2EA0B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327400"/>
            <a:ext cx="4982786" cy="33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886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1B2D2-2FA3-D6D1-0AC7-E5A24E280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D Black Storm Clouds PNG | Citypng">
            <a:extLst>
              <a:ext uri="{FF2B5EF4-FFF2-40B4-BE49-F238E27FC236}">
                <a16:creationId xmlns:a16="http://schemas.microsoft.com/office/drawing/2014/main" id="{156BD48D-2B0B-3CA3-B8B2-134A5ADBA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94" b="51640"/>
          <a:stretch/>
        </p:blipFill>
        <p:spPr bwMode="auto">
          <a:xfrm>
            <a:off x="0" y="553466"/>
            <a:ext cx="12293068" cy="31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AA6CFE-BB7C-A289-A5EC-6B3382F631D2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FFA8AE-7CC1-8689-1926-ADFDFDF47562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real villain…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6CB9B-C60F-5FD1-DEC2-8994C3F54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192" y="794766"/>
            <a:ext cx="7772400" cy="582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31D81-7737-9D8D-FD19-AAF05FBC3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187" y="1093787"/>
            <a:ext cx="2222727" cy="2222727"/>
          </a:xfrm>
          <a:prstGeom prst="rect">
            <a:avLst/>
          </a:prstGeom>
          <a:solidFill>
            <a:schemeClr val="bg1"/>
          </a:solidFill>
          <a:ln>
            <a:solidFill>
              <a:srgbClr val="FF0000">
                <a:alpha val="30000"/>
              </a:srgbClr>
            </a:solidFill>
          </a:ln>
        </p:spPr>
      </p:pic>
      <p:pic>
        <p:nvPicPr>
          <p:cNvPr id="4098" name="Picture 2" descr="Bucket Trucks – Custom Truck One Source">
            <a:extLst>
              <a:ext uri="{FF2B5EF4-FFF2-40B4-BE49-F238E27FC236}">
                <a16:creationId xmlns:a16="http://schemas.microsoft.com/office/drawing/2014/main" id="{954B131A-D478-DFF9-AE79-A7EA5487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0432"/>
            <a:ext cx="3505200" cy="31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40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8B78-FB52-C3D4-3FAA-8FF36CB47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43B73D-6512-5A6A-134A-8DBE03CE403E}"/>
              </a:ext>
            </a:extLst>
          </p:cNvPr>
          <p:cNvSpPr/>
          <p:nvPr/>
        </p:nvSpPr>
        <p:spPr>
          <a:xfrm>
            <a:off x="0" y="0"/>
            <a:ext cx="3305175" cy="552450"/>
          </a:xfrm>
          <a:prstGeom prst="rect">
            <a:avLst/>
          </a:prstGeom>
          <a:solidFill>
            <a:srgbClr val="E0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C78661-D39D-8DB8-354A-2F245C6D388B}"/>
              </a:ext>
            </a:extLst>
          </p:cNvPr>
          <p:cNvSpPr/>
          <p:nvPr/>
        </p:nvSpPr>
        <p:spPr>
          <a:xfrm>
            <a:off x="3305176" y="0"/>
            <a:ext cx="8886824" cy="552450"/>
          </a:xfrm>
          <a:prstGeom prst="rect">
            <a:avLst/>
          </a:prstGeom>
          <a:solidFill>
            <a:srgbClr val="031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After Action Report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52FE1-49B6-4A5D-722D-4BA9E0264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002" y="1128781"/>
            <a:ext cx="4037586" cy="5203414"/>
          </a:xfrm>
          <a:prstGeom prst="rect">
            <a:avLst/>
          </a:prstGeom>
          <a:ln w="66675">
            <a:solidFill>
              <a:schemeClr val="tx1"/>
            </a:solidFill>
          </a:ln>
        </p:spPr>
      </p:pic>
      <p:pic>
        <p:nvPicPr>
          <p:cNvPr id="1026" name="Picture 2" descr="After Action Report G.I. Joe Comic ...">
            <a:extLst>
              <a:ext uri="{FF2B5EF4-FFF2-40B4-BE49-F238E27FC236}">
                <a16:creationId xmlns:a16="http://schemas.microsoft.com/office/drawing/2014/main" id="{B6154FEE-B9FD-5261-9BDA-2BA1C7C49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159" y="2242159"/>
            <a:ext cx="6408734" cy="208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72839A010FC44AADECC82D11874F85" ma:contentTypeVersion="14" ma:contentTypeDescription="Create a new document." ma:contentTypeScope="" ma:versionID="8289eaa8457553e07209fbf62ff23af6">
  <xsd:schema xmlns:xsd="http://www.w3.org/2001/XMLSchema" xmlns:xs="http://www.w3.org/2001/XMLSchema" xmlns:p="http://schemas.microsoft.com/office/2006/metadata/properties" xmlns:ns2="da8432bd-c54f-47cc-a4cf-fa2266bc0d13" xmlns:ns3="e7abb675-4bbd-4341-a438-935d560f6c19" targetNamespace="http://schemas.microsoft.com/office/2006/metadata/properties" ma:root="true" ma:fieldsID="2fb4a7edf630dc13b0d56e9e37dec058" ns2:_="" ns3:_="">
    <xsd:import namespace="da8432bd-c54f-47cc-a4cf-fa2266bc0d13"/>
    <xsd:import namespace="e7abb675-4bbd-4341-a438-935d560f6c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432bd-c54f-47cc-a4cf-fa2266bc0d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4a9b34b-3320-4f2f-90bd-61d6dc3041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abb675-4bbd-4341-a438-935d560f6c1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572f286-0f5e-42f5-a751-e8f2ad2e21ef}" ma:internalName="TaxCatchAll" ma:showField="CatchAllData" ma:web="e7abb675-4bbd-4341-a438-935d560f6c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8432bd-c54f-47cc-a4cf-fa2266bc0d13">
      <Terms xmlns="http://schemas.microsoft.com/office/infopath/2007/PartnerControls"/>
    </lcf76f155ced4ddcb4097134ff3c332f>
    <TaxCatchAll xmlns="e7abb675-4bbd-4341-a438-935d560f6c19" xsi:nil="true"/>
  </documentManagement>
</p:properties>
</file>

<file path=customXml/itemProps1.xml><?xml version="1.0" encoding="utf-8"?>
<ds:datastoreItem xmlns:ds="http://schemas.openxmlformats.org/officeDocument/2006/customXml" ds:itemID="{270DB942-A57B-42FE-9276-DDF63A21B8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42F4BC-6E46-4731-8D26-79A791DCCB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8432bd-c54f-47cc-a4cf-fa2266bc0d13"/>
    <ds:schemaRef ds:uri="e7abb675-4bbd-4341-a438-935d560f6c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A3B375-B2B4-45AD-8D1F-DD085C80E7FC}">
  <ds:schemaRefs>
    <ds:schemaRef ds:uri="http://schemas.microsoft.com/office/2006/documentManagement/types"/>
    <ds:schemaRef ds:uri="http://purl.org/dc/elements/1.1/"/>
    <ds:schemaRef ds:uri="da8432bd-c54f-47cc-a4cf-fa2266bc0d13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7abb675-4bbd-4341-a438-935d560f6c19"/>
  </ds:schemaRefs>
</ds:datastoreItem>
</file>

<file path=docMetadata/LabelInfo.xml><?xml version="1.0" encoding="utf-8"?>
<clbl:labelList xmlns:clbl="http://schemas.microsoft.com/office/2020/mipLabelMetadata">
  <clbl:label id="{335a6d75-c3eb-4b1a-ac08-d49338816ca0}" enabled="0" method="" siteId="{335a6d75-c3eb-4b1a-ac08-d49338816ca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26423</TotalTime>
  <Words>583</Words>
  <Application>Microsoft Macintosh PowerPoint</Application>
  <PresentationFormat>Widescreen</PresentationFormat>
  <Paragraphs>176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Arial</vt:lpstr>
      <vt:lpstr>Arial Bold</vt:lpstr>
      <vt:lpstr>Avenir Book</vt:lpstr>
      <vt:lpstr>Avenir Next</vt:lpstr>
      <vt:lpstr>Calibri</vt:lpstr>
      <vt:lpstr>Calibri Light</vt:lpstr>
      <vt:lpstr>Century Gothic</vt:lpstr>
      <vt:lpstr>Georgia</vt:lpstr>
      <vt:lpstr>Office Theme</vt:lpstr>
      <vt:lpstr>PowerPoint Presentation</vt:lpstr>
      <vt:lpstr>PowerPoint Presentation</vt:lpstr>
      <vt:lpstr>Who is this lady?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and B Team Staffing Lockdown Triggers </vt:lpstr>
      <vt:lpstr>Incident Command Virtual Vs In-Person </vt:lpstr>
      <vt:lpstr>Patient Surge Safety Assessment Continued... </vt:lpstr>
      <vt:lpstr>Patient Surge Safety Assessment </vt:lpstr>
      <vt:lpstr>Dialysis Surge and Response </vt:lpstr>
      <vt:lpstr>Free Standing Emergency Room Utilization 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Norman Jess - Reston</dc:creator>
  <cp:lastModifiedBy>Erb Erin</cp:lastModifiedBy>
  <cp:revision>20</cp:revision>
  <cp:lastPrinted>2024-02-01T21:28:29Z</cp:lastPrinted>
  <dcterms:created xsi:type="dcterms:W3CDTF">2024-02-01T20:48:50Z</dcterms:created>
  <dcterms:modified xsi:type="dcterms:W3CDTF">2025-02-18T21:07:41Z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0x0101007172839A010FC44AADECC82D11874F85</vt:lpwstr>
  </property>
</Properties>
</file>